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4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4.xml"/>
  <Override ContentType="application/vnd.openxmlformats-officedocument.drawingml.chart+xml" PartName="/ppt/charts/char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3.xml"/>
  <Override ContentType="application/vnd.ms-office.chartstyle+xml" PartName="/ppt/charts/style4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Overlock"/>
      <p:regular r:id="rId21"/>
      <p:bold r:id="rId22"/>
      <p:italic r:id="rId23"/>
      <p:boldItalic r:id="rId24"/>
    </p:embeddedFont>
    <p:embeddedFont>
      <p:font typeface="Inter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ig5z8Uw2VAr9RLJKUeNGhSb0qH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Overlock-bold.fntdata"/><Relationship Id="rId21" Type="http://schemas.openxmlformats.org/officeDocument/2006/relationships/font" Target="fonts/Overlock-regular.fntdata"/><Relationship Id="rId24" Type="http://schemas.openxmlformats.org/officeDocument/2006/relationships/font" Target="fonts/Overlock-boldItalic.fntdata"/><Relationship Id="rId23" Type="http://schemas.openxmlformats.org/officeDocument/2006/relationships/font" Target="fonts/Overlock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A:\Masai%20Projects\ML%20Project%20Job%20ANAlytics\Deployment\finalcleandata.xlsx" TargetMode="External"/></Relationships>
</file>

<file path=ppt/charts/_rels/chart3.xml.rels><?xml version="1.0" encoding="UTF-8" standalone="yes"?>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A:\Masai%20Projects\ML%20Project%20Job%20ANAlytics\Deployment\finalcleandata.xlsx" TargetMode="External"/></Relationships>
</file>

<file path=ppt/charts/_rels/chart4.xml.rels><?xml version="1.0" encoding="UTF-8" standalone="yes"?>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A:\Masai%20Projects\ML%20Project%20Job%20ANAlytics\Deployment\finalclean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Total Number of companies based on LinkedIn followers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51669460987601"/>
          <c:y val="0.26637204646539303"/>
          <c:w val="0.80206828248031492"/>
          <c:h val="0.7044053502947540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Company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-3.3330014236235392E-4"/>
                  <c:y val="-1.102330321960741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5F-4065-9541-39045A3B4483}"/>
                </c:ext>
              </c:extLst>
            </c:dLbl>
            <c:dLbl>
              <c:idx val="1"/>
              <c:layout>
                <c:manualLayout>
                  <c:x val="-3.3330014236235392E-4"/>
                  <c:y val="-1.929078063431298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B5F-4065-9541-39045A3B44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Low Following</c:v>
                </c:pt>
                <c:pt idx="1">
                  <c:v>Massive Following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740</c:v>
                </c:pt>
                <c:pt idx="1">
                  <c:v>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6F-477D-88B4-FB9ED56B55C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346480976"/>
        <c:axId val="1346481456"/>
      </c:barChart>
      <c:catAx>
        <c:axId val="13464809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6481456"/>
        <c:crosses val="autoZero"/>
        <c:auto val="1"/>
        <c:lblAlgn val="ctr"/>
        <c:lblOffset val="100"/>
        <c:noMultiLvlLbl val="0"/>
      </c:catAx>
      <c:valAx>
        <c:axId val="13464814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46480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[finalcleandata.xlsx]Sheet7!PivotTable7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Companies</a:t>
            </a:r>
            <a:r>
              <a:rPr lang="en-US" baseline="0" dirty="0">
                <a:solidFill>
                  <a:schemeClr val="bg1">
                    <a:lumMod val="95000"/>
                  </a:schemeClr>
                </a:solidFill>
              </a:rPr>
              <a:t> Based on Foundation Year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430392342854897"/>
          <c:y val="0.17043667980946137"/>
          <c:w val="0.75640298036340481"/>
          <c:h val="0.81866066134381277"/>
        </c:manualLayout>
      </c:layout>
      <c:pie3DChart>
        <c:varyColors val="1"/>
        <c:ser>
          <c:idx val="0"/>
          <c:order val="0"/>
          <c:tx>
            <c:strRef>
              <c:f>Sheet7!$B$3</c:f>
              <c:strCache>
                <c:ptCount val="1"/>
                <c:pt idx="0">
                  <c:v>Total</c:v>
                </c:pt>
              </c:strCache>
            </c:strRef>
          </c:tx>
          <c:spPr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22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p3d>
                <a:contourClr>
                  <a:schemeClr val="tx1">
                    <a:lumMod val="65000"/>
                    <a:lumOff val="3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F97-48E9-8EFD-7220FC9D6539}"/>
              </c:ext>
            </c:extLst>
          </c:dPt>
          <c:dPt>
            <c:idx val="1"/>
            <c:bubble3D val="0"/>
            <c:explosion val="8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p3d>
                <a:contourClr>
                  <a:schemeClr val="tx1">
                    <a:lumMod val="65000"/>
                    <a:lumOff val="3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F97-48E9-8EFD-7220FC9D6539}"/>
              </c:ext>
            </c:extLst>
          </c:dPt>
          <c:dPt>
            <c:idx val="2"/>
            <c:bubble3D val="0"/>
            <c:explosion val="7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p3d>
                <a:contourClr>
                  <a:schemeClr val="tx1">
                    <a:lumMod val="65000"/>
                    <a:lumOff val="3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F97-48E9-8EFD-7220FC9D653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p3d>
                <a:contourClr>
                  <a:schemeClr val="tx1">
                    <a:lumMod val="65000"/>
                    <a:lumOff val="3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F97-48E9-8EFD-7220FC9D6539}"/>
              </c:ext>
            </c:extLst>
          </c:dPt>
          <c:dLbls>
            <c:dLbl>
              <c:idx val="0"/>
              <c:layout>
                <c:manualLayout>
                  <c:x val="-2.0624724952833556E-2"/>
                  <c:y val="-4.8908836969639456E-2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97-48E9-8EFD-7220FC9D6539}"/>
                </c:ext>
              </c:extLst>
            </c:dLbl>
            <c:dLbl>
              <c:idx val="1"/>
              <c:layout>
                <c:manualLayout>
                  <c:x val="2.5075191111980786E-2"/>
                  <c:y val="-1.1369863632870984E-2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97-48E9-8EFD-7220FC9D6539}"/>
                </c:ext>
              </c:extLst>
            </c:dLbl>
            <c:dLbl>
              <c:idx val="2"/>
              <c:layout>
                <c:manualLayout>
                  <c:x val="1.8536359357533682E-2"/>
                  <c:y val="3.1984769678649543E-2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97-48E9-8EFD-7220FC9D6539}"/>
                </c:ext>
              </c:extLst>
            </c:dLbl>
            <c:dLbl>
              <c:idx val="3"/>
              <c:layout>
                <c:manualLayout>
                  <c:x val="6.3254245764207642E-2"/>
                  <c:y val="-0.14599550690686811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97-48E9-8EFD-7220FC9D65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1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Sheet7!$A$4:$A$8</c:f>
              <c:strCache>
                <c:ptCount val="4"/>
                <c:pt idx="0">
                  <c:v>Early</c:v>
                </c:pt>
                <c:pt idx="1">
                  <c:v>Mid</c:v>
                </c:pt>
                <c:pt idx="2">
                  <c:v>Recent</c:v>
                </c:pt>
                <c:pt idx="3">
                  <c:v>Start Up</c:v>
                </c:pt>
              </c:strCache>
            </c:strRef>
          </c:cat>
          <c:val>
            <c:numRef>
              <c:f>Sheet7!$B$4:$B$8</c:f>
              <c:numCache>
                <c:formatCode>0.00%</c:formatCode>
                <c:ptCount val="4"/>
                <c:pt idx="0">
                  <c:v>6.1855670103092786E-2</c:v>
                </c:pt>
                <c:pt idx="1">
                  <c:v>0.17525773195876287</c:v>
                </c:pt>
                <c:pt idx="2">
                  <c:v>0.31051546391752577</c:v>
                </c:pt>
                <c:pt idx="3">
                  <c:v>0.45237113402061857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F97-48E9-8EFD-7220FC9D653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>
                <a:solidFill>
                  <a:schemeClr val="bg1"/>
                </a:solidFill>
                <a:effectLst/>
              </a:rPr>
              <a:t>Top 10 Designations Based on Jobs Available</a:t>
            </a:r>
            <a:endParaRPr lang="en-IN" dirty="0">
              <a:solidFill>
                <a:schemeClr val="bg1"/>
              </a:solidFill>
              <a:effectLst/>
            </a:endParaRPr>
          </a:p>
        </c:rich>
      </c:tx>
      <c:layout>
        <c:manualLayout>
          <c:xMode val="edge"/>
          <c:yMode val="edge"/>
          <c:x val="0.20588545641218667"/>
          <c:y val="1.25282774072345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v>Total</c:v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dPt>
            <c:idx val="9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7F0E-4D99-AF52-D84377A2BA49}"/>
              </c:ext>
            </c:extLst>
          </c:dPt>
          <c:dLbls>
            <c:dLbl>
              <c:idx val="9"/>
              <c:layout>
                <c:manualLayout>
                  <c:x val="3.4943384151194246E-3"/>
                  <c:y val="0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F0E-4D99-AF52-D84377A2BA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10"/>
              <c:pt idx="0">
                <c:v>Frontend Developer</c:v>
              </c:pt>
              <c:pt idx="1">
                <c:v>Full Stack Developer</c:v>
              </c:pt>
              <c:pt idx="2">
                <c:v>Backend Developer</c:v>
              </c:pt>
              <c:pt idx="3">
                <c:v>Staff Engineer</c:v>
              </c:pt>
              <c:pt idx="4">
                <c:v>Java Developer</c:v>
              </c:pt>
              <c:pt idx="5">
                <c:v>DevOps Engineer</c:v>
              </c:pt>
              <c:pt idx="6">
                <c:v>Engineering Manager</c:v>
              </c:pt>
              <c:pt idx="7">
                <c:v>Data Engineer</c:v>
              </c:pt>
              <c:pt idx="8">
                <c:v>Senior Software Engineer</c:v>
              </c:pt>
              <c:pt idx="9">
                <c:v>Software Engineer</c:v>
              </c:pt>
            </c:strLit>
          </c:cat>
          <c:val>
            <c:numLit>
              <c:formatCode>General</c:formatCode>
              <c:ptCount val="10"/>
              <c:pt idx="0">
                <c:v>23</c:v>
              </c:pt>
              <c:pt idx="1">
                <c:v>28</c:v>
              </c:pt>
              <c:pt idx="2">
                <c:v>28</c:v>
              </c:pt>
              <c:pt idx="3">
                <c:v>29</c:v>
              </c:pt>
              <c:pt idx="4">
                <c:v>30</c:v>
              </c:pt>
              <c:pt idx="5">
                <c:v>32</c:v>
              </c:pt>
              <c:pt idx="6">
                <c:v>33</c:v>
              </c:pt>
              <c:pt idx="7">
                <c:v>36</c:v>
              </c:pt>
              <c:pt idx="8">
                <c:v>65</c:v>
              </c:pt>
              <c:pt idx="9">
                <c:v>83</c:v>
              </c:pt>
            </c:numLit>
          </c:val>
          <c:extLst>
            <c:ext xmlns:c16="http://schemas.microsoft.com/office/drawing/2014/chart" uri="{C3380CC4-5D6E-409C-BE32-E72D297353CC}">
              <c16:uniqueId val="{00000002-7F0E-4D99-AF52-D84377A2BA4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88588687"/>
        <c:axId val="88609807"/>
        <c:axId val="0"/>
      </c:bar3DChart>
      <c:catAx>
        <c:axId val="885886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09807"/>
        <c:crosses val="autoZero"/>
        <c:auto val="1"/>
        <c:lblAlgn val="ctr"/>
        <c:lblOffset val="100"/>
        <c:noMultiLvlLbl val="0"/>
      </c:catAx>
      <c:valAx>
        <c:axId val="88609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85886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pivotSource>
    <c:name>[finalcleandata.xlsx]Sheet7!PivotTable11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36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2130" b="1" dirty="0">
                <a:solidFill>
                  <a:schemeClr val="bg1">
                    <a:lumMod val="95000"/>
                  </a:schemeClr>
                </a:solidFill>
              </a:rPr>
              <a:t>Job Openings By Experience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36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circle"/>
          <c:size val="5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4821948430399983E-2"/>
          <c:y val="0.17782587286200408"/>
          <c:w val="0.77893770239654725"/>
          <c:h val="0.682239270016341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Sheet7!$H$22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</c:spPr>
            <c:extLst>
              <c:ext xmlns:c16="http://schemas.microsoft.com/office/drawing/2014/chart" uri="{C3380CC4-5D6E-409C-BE32-E72D297353CC}">
                <c16:uniqueId val="{00000001-5438-471B-BC5C-8F991CBF67C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197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Sheet7!$G$23:$G$27</c:f>
              <c:strCache>
                <c:ptCount val="4"/>
                <c:pt idx="0">
                  <c:v>Junior Level</c:v>
                </c:pt>
                <c:pt idx="1">
                  <c:v>Mid-Level</c:v>
                </c:pt>
                <c:pt idx="2">
                  <c:v>Fresher</c:v>
                </c:pt>
                <c:pt idx="3">
                  <c:v>Senior Level</c:v>
                </c:pt>
              </c:strCache>
            </c:strRef>
          </c:cat>
          <c:val>
            <c:numRef>
              <c:f>Sheet7!$H$23:$H$27</c:f>
              <c:numCache>
                <c:formatCode>General</c:formatCode>
                <c:ptCount val="4"/>
                <c:pt idx="0">
                  <c:v>774</c:v>
                </c:pt>
                <c:pt idx="1">
                  <c:v>712</c:v>
                </c:pt>
                <c:pt idx="2">
                  <c:v>497</c:v>
                </c:pt>
                <c:pt idx="3">
                  <c:v>442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438-471B-BC5C-8F991CBF67C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8549807"/>
        <c:axId val="88569487"/>
      </c:barChart>
      <c:catAx>
        <c:axId val="88549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569487"/>
        <c:crosses val="autoZero"/>
        <c:auto val="1"/>
        <c:lblAlgn val="ctr"/>
        <c:lblOffset val="100"/>
        <c:noMultiLvlLbl val="0"/>
      </c:catAx>
      <c:valAx>
        <c:axId val="885694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85498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sz="1197" b="0" i="0" u="none" strike="noStrike" kern="1200" baseline="0">
          <a:solidFill>
            <a:schemeClr val="tx2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chart" Target="../charts/chart3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chart" Target="../charts/chart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9.jpg"/><Relationship Id="rId7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chart" Target="../charts/chart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1631368">
            <a:off x="-1103248" y="-1659182"/>
            <a:ext cx="4879252" cy="8700758"/>
          </a:xfrm>
          <a:prstGeom prst="rect">
            <a:avLst/>
          </a:prstGeom>
          <a:solidFill>
            <a:srgbClr val="262626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8235" y="935335"/>
            <a:ext cx="7503460" cy="498733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86" name="Google Shape;86;p1"/>
          <p:cNvSpPr txBox="1"/>
          <p:nvPr/>
        </p:nvSpPr>
        <p:spPr>
          <a:xfrm>
            <a:off x="430305" y="860853"/>
            <a:ext cx="343348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JOB ANALYTICS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443751" y="2890245"/>
            <a:ext cx="312420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A55"/>
                </a:solidFill>
                <a:latin typeface="Overlock"/>
                <a:ea typeface="Overlock"/>
                <a:cs typeface="Overlock"/>
                <a:sym typeface="Overlock"/>
              </a:rPr>
              <a:t>Prediction using Machine Learning Algorithm</a:t>
            </a:r>
            <a:endParaRPr/>
          </a:p>
        </p:txBody>
      </p:sp>
      <p:cxnSp>
        <p:nvCxnSpPr>
          <p:cNvPr id="88" name="Google Shape;88;p1"/>
          <p:cNvCxnSpPr/>
          <p:nvPr/>
        </p:nvCxnSpPr>
        <p:spPr>
          <a:xfrm>
            <a:off x="443751" y="2590799"/>
            <a:ext cx="3989295" cy="0"/>
          </a:xfrm>
          <a:prstGeom prst="straightConnector1">
            <a:avLst/>
          </a:prstGeom>
          <a:noFill/>
          <a:ln cap="flat" cmpd="sng" w="190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305" y="6040510"/>
            <a:ext cx="2309760" cy="511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/>
          <p:nvPr/>
        </p:nvSpPr>
        <p:spPr>
          <a:xfrm rot="-525742">
            <a:off x="-735252" y="-216819"/>
            <a:ext cx="4789444" cy="7592723"/>
          </a:xfrm>
          <a:prstGeom prst="rect">
            <a:avLst/>
          </a:prstGeom>
          <a:solidFill>
            <a:srgbClr val="262626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0"/>
          <p:cNvSpPr txBox="1"/>
          <p:nvPr/>
        </p:nvSpPr>
        <p:spPr>
          <a:xfrm>
            <a:off x="1101395" y="636019"/>
            <a:ext cx="1873905" cy="6285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b="1" lang="en-US" sz="3200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/>
          </a:p>
        </p:txBody>
      </p:sp>
      <p:sp>
        <p:nvSpPr>
          <p:cNvPr id="232" name="Google Shape;232;p10"/>
          <p:cNvSpPr txBox="1"/>
          <p:nvPr/>
        </p:nvSpPr>
        <p:spPr>
          <a:xfrm>
            <a:off x="434155" y="2678039"/>
            <a:ext cx="3208384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BA55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Jobs are high in demand.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BA55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Software Engineer</a:t>
            </a: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is the most demanding designation in the market.</a:t>
            </a:r>
            <a:endParaRPr/>
          </a:p>
        </p:txBody>
      </p:sp>
      <p:graphicFrame>
        <p:nvGraphicFramePr>
          <p:cNvPr id="233" name="Google Shape;233;p10"/>
          <p:cNvGraphicFramePr/>
          <p:nvPr/>
        </p:nvGraphicFramePr>
        <p:xfrm>
          <a:off x="4488944" y="636019"/>
          <a:ext cx="7529592" cy="5345681"/>
        </p:xfrm>
        <a:graphic>
          <a:graphicData uri="http://schemas.openxmlformats.org/drawingml/2006/chart">
            <c:chart r:id="rId4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/>
          <p:nvPr/>
        </p:nvSpPr>
        <p:spPr>
          <a:xfrm rot="-525742">
            <a:off x="-735251" y="-216818"/>
            <a:ext cx="4789444" cy="7592723"/>
          </a:xfrm>
          <a:prstGeom prst="rect">
            <a:avLst/>
          </a:prstGeom>
          <a:solidFill>
            <a:srgbClr val="262626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1"/>
          <p:cNvSpPr txBox="1"/>
          <p:nvPr/>
        </p:nvSpPr>
        <p:spPr>
          <a:xfrm>
            <a:off x="1101395" y="636019"/>
            <a:ext cx="1873905" cy="6285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b="1" lang="en-US" sz="3200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/>
          </a:p>
        </p:txBody>
      </p:sp>
      <p:sp>
        <p:nvSpPr>
          <p:cNvPr id="241" name="Google Shape;241;p11"/>
          <p:cNvSpPr txBox="1"/>
          <p:nvPr/>
        </p:nvSpPr>
        <p:spPr>
          <a:xfrm>
            <a:off x="434155" y="2678039"/>
            <a:ext cx="320838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Job opportunities are higher for </a:t>
            </a:r>
            <a:r>
              <a:rPr b="1" lang="en-US" sz="20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experienced</a:t>
            </a: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candidates as compared to </a:t>
            </a:r>
            <a:r>
              <a:rPr b="1" lang="en-US" sz="20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entry-level</a:t>
            </a: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freshers.</a:t>
            </a:r>
            <a:endParaRPr/>
          </a:p>
        </p:txBody>
      </p:sp>
      <p:graphicFrame>
        <p:nvGraphicFramePr>
          <p:cNvPr id="242" name="Google Shape;242;p11"/>
          <p:cNvGraphicFramePr/>
          <p:nvPr/>
        </p:nvGraphicFramePr>
        <p:xfrm>
          <a:off x="4788235" y="429270"/>
          <a:ext cx="6969610" cy="4957958"/>
        </p:xfrm>
        <a:graphic>
          <a:graphicData uri="http://schemas.openxmlformats.org/drawingml/2006/chart">
            <c:chart r:id="rId4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"/>
          <p:cNvSpPr txBox="1"/>
          <p:nvPr/>
        </p:nvSpPr>
        <p:spPr>
          <a:xfrm>
            <a:off x="4017168" y="0"/>
            <a:ext cx="3986214" cy="714375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Calibri"/>
              <a:buNone/>
            </a:pPr>
            <a:r>
              <a:rPr b="1" lang="en-US" sz="3600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SKILL SEARCH MODEL</a:t>
            </a:r>
            <a:endParaRPr b="1" sz="4400" u="sng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3527" y="1009650"/>
            <a:ext cx="5884946" cy="5200650"/>
          </a:xfrm>
          <a:prstGeom prst="round2DiagRect">
            <a:avLst>
              <a:gd fmla="val 14835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id="249" name="Google Shape;24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2"/>
          <p:cNvSpPr/>
          <p:nvPr/>
        </p:nvSpPr>
        <p:spPr>
          <a:xfrm>
            <a:off x="-1281314" y="-223838"/>
            <a:ext cx="2329543" cy="1876425"/>
          </a:xfrm>
          <a:prstGeom prst="mathEqual">
            <a:avLst>
              <a:gd fmla="val 18742" name="adj1"/>
              <a:gd fmla="val 6982" name="adj2"/>
            </a:avLst>
          </a:prstGeom>
          <a:solidFill>
            <a:srgbClr val="00B050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"/>
          <p:cNvSpPr txBox="1"/>
          <p:nvPr/>
        </p:nvSpPr>
        <p:spPr>
          <a:xfrm>
            <a:off x="4102893" y="186214"/>
            <a:ext cx="3986214" cy="714375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Calibri"/>
              <a:buNone/>
            </a:pPr>
            <a:r>
              <a:rPr b="1" lang="en-US" sz="3600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CHALLENGES FACED</a:t>
            </a:r>
            <a:endParaRPr b="1" sz="4400" u="sng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3"/>
          <p:cNvSpPr txBox="1"/>
          <p:nvPr/>
        </p:nvSpPr>
        <p:spPr>
          <a:xfrm>
            <a:off x="1037556" y="2055238"/>
            <a:ext cx="9989031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Scraping </a:t>
            </a:r>
            <a:r>
              <a:rPr b="1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LinkedIn followers 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of different companies without getting </a:t>
            </a:r>
            <a:r>
              <a:rPr b="1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banned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was a challenging task.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Proper integration of </a:t>
            </a:r>
            <a:r>
              <a:rPr b="1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SpellChecker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consumed a lot of time.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After ML model deployment, It took us some time and </a:t>
            </a:r>
            <a:r>
              <a:rPr b="1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efforts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to get familiar with </a:t>
            </a:r>
            <a:r>
              <a:rPr b="1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CSS 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language for designing UI.</a:t>
            </a:r>
            <a:endParaRPr/>
          </a:p>
        </p:txBody>
      </p:sp>
      <p:pic>
        <p:nvPicPr>
          <p:cNvPr id="257" name="Google Shape;2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3"/>
          <p:cNvSpPr/>
          <p:nvPr/>
        </p:nvSpPr>
        <p:spPr>
          <a:xfrm rot="-5400000">
            <a:off x="412529" y="5710364"/>
            <a:ext cx="725835" cy="1550894"/>
          </a:xfrm>
          <a:prstGeom prst="diagStripe">
            <a:avLst>
              <a:gd fmla="val 0" name="adj"/>
            </a:avLst>
          </a:prstGeom>
          <a:solidFill>
            <a:srgbClr val="00B050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"/>
          <p:cNvSpPr/>
          <p:nvPr/>
        </p:nvSpPr>
        <p:spPr>
          <a:xfrm>
            <a:off x="7933764" y="0"/>
            <a:ext cx="4258235" cy="6858000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4"/>
          <p:cNvSpPr txBox="1"/>
          <p:nvPr/>
        </p:nvSpPr>
        <p:spPr>
          <a:xfrm>
            <a:off x="1767587" y="286350"/>
            <a:ext cx="3986214" cy="714375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Calibri"/>
              <a:buNone/>
            </a:pPr>
            <a:r>
              <a:rPr b="1" lang="en-US" sz="3600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FUTURE SCOPE</a:t>
            </a:r>
            <a:endParaRPr b="1" sz="4400" u="sng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4"/>
          <p:cNvSpPr txBox="1"/>
          <p:nvPr/>
        </p:nvSpPr>
        <p:spPr>
          <a:xfrm>
            <a:off x="532813" y="1482137"/>
            <a:ext cx="6455762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ECECF1"/>
              </a:buClr>
              <a:buSzPts val="2400"/>
              <a:buFont typeface="Arial"/>
              <a:buChar char="•"/>
            </a:pPr>
            <a:r>
              <a:rPr b="0" i="0" lang="en-US" sz="2400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This project can be used to help job seekers identify suitable job opportunities based on their skills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ECECF1"/>
              </a:buClr>
              <a:buSzPts val="2400"/>
              <a:buFont typeface="Arial"/>
              <a:buChar char="•"/>
            </a:pPr>
            <a:r>
              <a:rPr b="0" i="0" lang="en-US" sz="2400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This can save job seekers time and effort in their job search and increase the chances of them finding a job that matches their Skills.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ECECF1"/>
              </a:buClr>
              <a:buSzPts val="2400"/>
              <a:buFont typeface="Arial"/>
              <a:buChar char="•"/>
            </a:pPr>
            <a:r>
              <a:rPr b="0" i="0" lang="en-US" sz="2400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This project can have a positive social impact by helping job seekers from diverse background, find meaningful employment opportunities and reducing unemployment rates.</a:t>
            </a:r>
            <a:endParaRPr sz="2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4"/>
          <p:cNvPicPr preferRelativeResize="0"/>
          <p:nvPr/>
        </p:nvPicPr>
        <p:blipFill rotWithShape="1">
          <a:blip r:embed="rId4">
            <a:alphaModFix/>
          </a:blip>
          <a:srcRect b="17390" l="18536" r="20136" t="15789"/>
          <a:stretch/>
        </p:blipFill>
        <p:spPr>
          <a:xfrm>
            <a:off x="8325675" y="1100816"/>
            <a:ext cx="3474411" cy="3798784"/>
          </a:xfrm>
          <a:prstGeom prst="rect">
            <a:avLst/>
          </a:prstGeom>
          <a:noFill/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"/>
          <p:cNvSpPr txBox="1"/>
          <p:nvPr/>
        </p:nvSpPr>
        <p:spPr>
          <a:xfrm>
            <a:off x="4102893" y="186214"/>
            <a:ext cx="3986214" cy="714375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Calibri"/>
              <a:buNone/>
            </a:pPr>
            <a:r>
              <a:rPr b="1" lang="en-US" sz="3600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1" sz="4400" u="sng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5"/>
          <p:cNvSpPr txBox="1"/>
          <p:nvPr/>
        </p:nvSpPr>
        <p:spPr>
          <a:xfrm>
            <a:off x="1101484" y="1604300"/>
            <a:ext cx="9989031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The project </a:t>
            </a:r>
            <a:r>
              <a:rPr b="1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successfully 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provides insights into the job market for popular skills like Python and SQL, which can be </a:t>
            </a:r>
            <a:r>
              <a:rPr b="1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valuable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for job seekers, employers and industry analysts alike.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The analysis of the most common location, experience level, and job classes can be used by job seekers to target their job search and improve their chances of </a:t>
            </a:r>
            <a:r>
              <a:rPr b="1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finding a relevant job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. Similarly, employers can use this information to refine their </a:t>
            </a:r>
            <a:r>
              <a:rPr b="1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hiring strategies 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and tailor job requirements to the current job market.</a:t>
            </a:r>
            <a:endParaRPr b="1" sz="2400">
              <a:solidFill>
                <a:srgbClr val="FFBA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08" y="5020620"/>
            <a:ext cx="1837380" cy="183738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F50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 txBox="1"/>
          <p:nvPr/>
        </p:nvSpPr>
        <p:spPr>
          <a:xfrm>
            <a:off x="3503729" y="133350"/>
            <a:ext cx="5184542" cy="1103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000"/>
              <a:buFont typeface="Calibri"/>
              <a:buNone/>
            </a:pPr>
            <a:r>
              <a:rPr b="1" lang="en-US" sz="6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b="1" sz="7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3325" y="1628579"/>
            <a:ext cx="4705350" cy="470535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4150659" y="62753"/>
            <a:ext cx="3890682" cy="628565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Calibri"/>
              <a:buNone/>
            </a:pPr>
            <a:r>
              <a:rPr b="1" lang="en-US" sz="4000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TEAM MEMBERS</a:t>
            </a:r>
            <a:endParaRPr/>
          </a:p>
        </p:txBody>
      </p:sp>
      <p:grpSp>
        <p:nvGrpSpPr>
          <p:cNvPr id="96" name="Google Shape;96;p2"/>
          <p:cNvGrpSpPr/>
          <p:nvPr/>
        </p:nvGrpSpPr>
        <p:grpSpPr>
          <a:xfrm>
            <a:off x="0" y="4643718"/>
            <a:ext cx="3172988" cy="2384612"/>
            <a:chOff x="113817" y="3064662"/>
            <a:chExt cx="4780395" cy="3776548"/>
          </a:xfrm>
        </p:grpSpPr>
        <p:sp>
          <p:nvSpPr>
            <p:cNvPr id="97" name="Google Shape;97;p2"/>
            <p:cNvSpPr/>
            <p:nvPr/>
          </p:nvSpPr>
          <p:spPr>
            <a:xfrm>
              <a:off x="113817" y="3064662"/>
              <a:ext cx="4700906" cy="3737975"/>
            </a:xfrm>
            <a:custGeom>
              <a:rect b="b" l="l" r="r" t="t"/>
              <a:pathLst>
                <a:path extrusionOk="0" h="3737975" w="4700906">
                  <a:moveTo>
                    <a:pt x="4095123" y="3623434"/>
                  </a:moveTo>
                  <a:cubicBezTo>
                    <a:pt x="4119512" y="3620606"/>
                    <a:pt x="5011554" y="2980009"/>
                    <a:pt x="4586069" y="2311667"/>
                  </a:cubicBezTo>
                  <a:cubicBezTo>
                    <a:pt x="4160583" y="1643324"/>
                    <a:pt x="3233478" y="1751091"/>
                    <a:pt x="3373834" y="1459918"/>
                  </a:cubicBezTo>
                  <a:cubicBezTo>
                    <a:pt x="3514190" y="1168744"/>
                    <a:pt x="3232029" y="-228629"/>
                    <a:pt x="2121199" y="32289"/>
                  </a:cubicBezTo>
                  <a:cubicBezTo>
                    <a:pt x="1010370" y="293207"/>
                    <a:pt x="895392" y="1072357"/>
                    <a:pt x="1377889" y="1565494"/>
                  </a:cubicBezTo>
                  <a:cubicBezTo>
                    <a:pt x="1860387" y="2058630"/>
                    <a:pt x="1149453" y="2619029"/>
                    <a:pt x="732168" y="2135259"/>
                  </a:cubicBezTo>
                  <a:cubicBezTo>
                    <a:pt x="314882" y="1651489"/>
                    <a:pt x="-266087" y="2399146"/>
                    <a:pt x="134869" y="2737188"/>
                  </a:cubicBezTo>
                  <a:cubicBezTo>
                    <a:pt x="535825" y="3075229"/>
                    <a:pt x="192128" y="4073449"/>
                    <a:pt x="4095123" y="3623434"/>
                  </a:cubicBezTo>
                  <a:close/>
                </a:path>
              </a:pathLst>
            </a:custGeom>
            <a:gradFill>
              <a:gsLst>
                <a:gs pos="0">
                  <a:srgbClr val="B3C6E7"/>
                </a:gs>
                <a:gs pos="46000">
                  <a:srgbClr val="4C78C6"/>
                </a:gs>
                <a:gs pos="100000">
                  <a:srgbClr val="254378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398192" y="5801844"/>
              <a:ext cx="247451" cy="495333"/>
            </a:xfrm>
            <a:custGeom>
              <a:rect b="b" l="l" r="r" t="t"/>
              <a:pathLst>
                <a:path extrusionOk="0" h="495333" w="247451">
                  <a:moveTo>
                    <a:pt x="247452" y="68009"/>
                  </a:moveTo>
                  <a:cubicBezTo>
                    <a:pt x="247452" y="68009"/>
                    <a:pt x="172520" y="265519"/>
                    <a:pt x="156155" y="342677"/>
                  </a:cubicBezTo>
                  <a:cubicBezTo>
                    <a:pt x="139790" y="419836"/>
                    <a:pt x="140179" y="495333"/>
                    <a:pt x="140179" y="495333"/>
                  </a:cubicBezTo>
                  <a:lnTo>
                    <a:pt x="0" y="464300"/>
                  </a:lnTo>
                  <a:cubicBezTo>
                    <a:pt x="0" y="464300"/>
                    <a:pt x="32694" y="48817"/>
                    <a:pt x="63763" y="19551"/>
                  </a:cubicBezTo>
                  <a:cubicBezTo>
                    <a:pt x="94796" y="-9715"/>
                    <a:pt x="245578" y="2550"/>
                    <a:pt x="245578" y="2550"/>
                  </a:cubicBezTo>
                  <a:lnTo>
                    <a:pt x="247452" y="68009"/>
                  </a:lnTo>
                  <a:close/>
                </a:path>
              </a:pathLst>
            </a:custGeom>
            <a:solidFill>
              <a:srgbClr val="0E538C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606931" y="5669772"/>
              <a:ext cx="406762" cy="743373"/>
            </a:xfrm>
            <a:custGeom>
              <a:rect b="b" l="l" r="r" t="t"/>
              <a:pathLst>
                <a:path extrusionOk="0" h="743373" w="406762">
                  <a:moveTo>
                    <a:pt x="199675" y="95955"/>
                  </a:moveTo>
                  <a:cubicBezTo>
                    <a:pt x="199675" y="95955"/>
                    <a:pt x="225619" y="419894"/>
                    <a:pt x="241983" y="474750"/>
                  </a:cubicBezTo>
                  <a:cubicBezTo>
                    <a:pt x="258348" y="529605"/>
                    <a:pt x="406763" y="743373"/>
                    <a:pt x="406763" y="743373"/>
                  </a:cubicBezTo>
                  <a:lnTo>
                    <a:pt x="248240" y="702867"/>
                  </a:lnTo>
                  <a:cubicBezTo>
                    <a:pt x="248240" y="702867"/>
                    <a:pt x="80491" y="532928"/>
                    <a:pt x="9023" y="174845"/>
                  </a:cubicBezTo>
                  <a:cubicBezTo>
                    <a:pt x="-41379" y="-77908"/>
                    <a:pt x="132802" y="-12237"/>
                    <a:pt x="199675" y="95955"/>
                  </a:cubicBezTo>
                  <a:close/>
                </a:path>
              </a:pathLst>
            </a:custGeom>
            <a:solidFill>
              <a:srgbClr val="0E538C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873846" y="5001528"/>
              <a:ext cx="621121" cy="312133"/>
            </a:xfrm>
            <a:custGeom>
              <a:rect b="b" l="l" r="r" t="t"/>
              <a:pathLst>
                <a:path extrusionOk="0" h="312133" w="621121">
                  <a:moveTo>
                    <a:pt x="614547" y="312134"/>
                  </a:moveTo>
                  <a:cubicBezTo>
                    <a:pt x="614547" y="312134"/>
                    <a:pt x="435877" y="289689"/>
                    <a:pt x="348963" y="250986"/>
                  </a:cubicBezTo>
                  <a:cubicBezTo>
                    <a:pt x="262049" y="212248"/>
                    <a:pt x="0" y="51569"/>
                    <a:pt x="0" y="51569"/>
                  </a:cubicBezTo>
                  <a:lnTo>
                    <a:pt x="42591" y="0"/>
                  </a:lnTo>
                  <a:cubicBezTo>
                    <a:pt x="42591" y="0"/>
                    <a:pt x="287781" y="126500"/>
                    <a:pt x="336027" y="151878"/>
                  </a:cubicBezTo>
                  <a:cubicBezTo>
                    <a:pt x="384273" y="177256"/>
                    <a:pt x="621121" y="215076"/>
                    <a:pt x="621121" y="215076"/>
                  </a:cubicBezTo>
                  <a:lnTo>
                    <a:pt x="614547" y="312134"/>
                  </a:lnTo>
                  <a:close/>
                </a:path>
              </a:pathLst>
            </a:custGeom>
            <a:solidFill>
              <a:srgbClr val="FFE3CA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449761" y="5199880"/>
              <a:ext cx="356845" cy="651028"/>
            </a:xfrm>
            <a:custGeom>
              <a:rect b="b" l="l" r="r" t="t"/>
              <a:pathLst>
                <a:path extrusionOk="0" h="651028" w="356845">
                  <a:moveTo>
                    <a:pt x="327756" y="176979"/>
                  </a:moveTo>
                  <a:cubicBezTo>
                    <a:pt x="334083" y="334548"/>
                    <a:pt x="350306" y="560121"/>
                    <a:pt x="356845" y="565846"/>
                  </a:cubicBezTo>
                  <a:cubicBezTo>
                    <a:pt x="356845" y="565846"/>
                    <a:pt x="278449" y="628902"/>
                    <a:pt x="212531" y="639541"/>
                  </a:cubicBezTo>
                  <a:cubicBezTo>
                    <a:pt x="146647" y="650180"/>
                    <a:pt x="0" y="651029"/>
                    <a:pt x="0" y="651029"/>
                  </a:cubicBezTo>
                  <a:cubicBezTo>
                    <a:pt x="0" y="651029"/>
                    <a:pt x="44747" y="347130"/>
                    <a:pt x="46231" y="297506"/>
                  </a:cubicBezTo>
                  <a:cubicBezTo>
                    <a:pt x="47716" y="247881"/>
                    <a:pt x="28665" y="64616"/>
                    <a:pt x="28665" y="64616"/>
                  </a:cubicBezTo>
                  <a:cubicBezTo>
                    <a:pt x="356845" y="-128263"/>
                    <a:pt x="327544" y="171606"/>
                    <a:pt x="327756" y="176979"/>
                  </a:cubicBezTo>
                  <a:close/>
                </a:path>
              </a:pathLst>
            </a:custGeom>
            <a:solidFill>
              <a:srgbClr val="FFBE55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599480" y="5127587"/>
              <a:ext cx="88545" cy="114093"/>
            </a:xfrm>
            <a:custGeom>
              <a:rect b="b" l="l" r="r" t="t"/>
              <a:pathLst>
                <a:path extrusionOk="0" h="114093" w="88545">
                  <a:moveTo>
                    <a:pt x="3" y="42396"/>
                  </a:moveTo>
                  <a:lnTo>
                    <a:pt x="427" y="73854"/>
                  </a:lnTo>
                  <a:cubicBezTo>
                    <a:pt x="745" y="96969"/>
                    <a:pt x="20185" y="115207"/>
                    <a:pt x="43301" y="114041"/>
                  </a:cubicBezTo>
                  <a:lnTo>
                    <a:pt x="49840" y="113723"/>
                  </a:lnTo>
                  <a:cubicBezTo>
                    <a:pt x="72178" y="112592"/>
                    <a:pt x="89462" y="93647"/>
                    <a:pt x="88507" y="71273"/>
                  </a:cubicBezTo>
                  <a:lnTo>
                    <a:pt x="87164" y="39074"/>
                  </a:lnTo>
                  <a:cubicBezTo>
                    <a:pt x="86104" y="14226"/>
                    <a:pt x="63271" y="-3906"/>
                    <a:pt x="38812" y="724"/>
                  </a:cubicBezTo>
                  <a:lnTo>
                    <a:pt x="33192" y="1785"/>
                  </a:lnTo>
                  <a:cubicBezTo>
                    <a:pt x="13753" y="5460"/>
                    <a:pt x="-244" y="22603"/>
                    <a:pt x="3" y="42396"/>
                  </a:cubicBezTo>
                  <a:close/>
                </a:path>
              </a:pathLst>
            </a:custGeom>
            <a:solidFill>
              <a:srgbClr val="FCD2B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513493" y="4947223"/>
              <a:ext cx="200722" cy="238585"/>
            </a:xfrm>
            <a:custGeom>
              <a:rect b="b" l="l" r="r" t="t"/>
              <a:pathLst>
                <a:path extrusionOk="0" h="238585" w="200722">
                  <a:moveTo>
                    <a:pt x="18375" y="34900"/>
                  </a:moveTo>
                  <a:cubicBezTo>
                    <a:pt x="18375" y="34900"/>
                    <a:pt x="-19763" y="143021"/>
                    <a:pt x="13850" y="204062"/>
                  </a:cubicBezTo>
                  <a:cubicBezTo>
                    <a:pt x="47464" y="265104"/>
                    <a:pt x="171454" y="242483"/>
                    <a:pt x="192626" y="157619"/>
                  </a:cubicBezTo>
                  <a:cubicBezTo>
                    <a:pt x="239211" y="-29216"/>
                    <a:pt x="71887" y="-20768"/>
                    <a:pt x="18375" y="34900"/>
                  </a:cubicBezTo>
                  <a:close/>
                </a:path>
              </a:pathLst>
            </a:custGeom>
            <a:solidFill>
              <a:srgbClr val="FFE3CA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366205" y="5193275"/>
              <a:ext cx="249324" cy="149605"/>
            </a:xfrm>
            <a:custGeom>
              <a:rect b="b" l="l" r="r" t="t"/>
              <a:pathLst>
                <a:path extrusionOk="0" h="149605" w="249324">
                  <a:moveTo>
                    <a:pt x="249325" y="142936"/>
                  </a:moveTo>
                  <a:cubicBezTo>
                    <a:pt x="249325" y="142936"/>
                    <a:pt x="131661" y="170152"/>
                    <a:pt x="0" y="114625"/>
                  </a:cubicBezTo>
                  <a:lnTo>
                    <a:pt x="25766" y="0"/>
                  </a:lnTo>
                  <a:lnTo>
                    <a:pt x="233703" y="8200"/>
                  </a:lnTo>
                  <a:cubicBezTo>
                    <a:pt x="233703" y="8165"/>
                    <a:pt x="240772" y="69701"/>
                    <a:pt x="249325" y="142936"/>
                  </a:cubicBezTo>
                  <a:close/>
                </a:path>
              </a:pathLst>
            </a:custGeom>
            <a:solidFill>
              <a:srgbClr val="FFBE55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298975" y="5230635"/>
              <a:ext cx="478774" cy="477761"/>
            </a:xfrm>
            <a:custGeom>
              <a:rect b="b" l="l" r="r" t="t"/>
              <a:pathLst>
                <a:path extrusionOk="0" h="477761" w="478774">
                  <a:moveTo>
                    <a:pt x="455497" y="0"/>
                  </a:moveTo>
                  <a:cubicBezTo>
                    <a:pt x="449771" y="5832"/>
                    <a:pt x="527424" y="258727"/>
                    <a:pt x="427043" y="346631"/>
                  </a:cubicBezTo>
                  <a:cubicBezTo>
                    <a:pt x="371693" y="395089"/>
                    <a:pt x="111305" y="464047"/>
                    <a:pt x="111305" y="464047"/>
                  </a:cubicBezTo>
                  <a:cubicBezTo>
                    <a:pt x="109007" y="467122"/>
                    <a:pt x="92996" y="471752"/>
                    <a:pt x="76843" y="475711"/>
                  </a:cubicBezTo>
                  <a:cubicBezTo>
                    <a:pt x="51819" y="481861"/>
                    <a:pt x="25416" y="473944"/>
                    <a:pt x="7849" y="455105"/>
                  </a:cubicBezTo>
                  <a:cubicBezTo>
                    <a:pt x="6542" y="453691"/>
                    <a:pt x="5340" y="452383"/>
                    <a:pt x="4279" y="451217"/>
                  </a:cubicBezTo>
                  <a:cubicBezTo>
                    <a:pt x="993" y="447576"/>
                    <a:pt x="-492" y="442677"/>
                    <a:pt x="144" y="437821"/>
                  </a:cubicBezTo>
                  <a:cubicBezTo>
                    <a:pt x="1664" y="426369"/>
                    <a:pt x="10323" y="417165"/>
                    <a:pt x="21669" y="414953"/>
                  </a:cubicBezTo>
                  <a:cubicBezTo>
                    <a:pt x="26512" y="413999"/>
                    <a:pt x="31460" y="413256"/>
                    <a:pt x="35454" y="413115"/>
                  </a:cubicBezTo>
                  <a:cubicBezTo>
                    <a:pt x="59559" y="412337"/>
                    <a:pt x="78611" y="422163"/>
                    <a:pt x="102433" y="421315"/>
                  </a:cubicBezTo>
                  <a:lnTo>
                    <a:pt x="117419" y="420785"/>
                  </a:lnTo>
                  <a:cubicBezTo>
                    <a:pt x="117419" y="420785"/>
                    <a:pt x="327512" y="334613"/>
                    <a:pt x="355576" y="312911"/>
                  </a:cubicBezTo>
                  <a:cubicBezTo>
                    <a:pt x="440722" y="247028"/>
                    <a:pt x="400075" y="132403"/>
                    <a:pt x="407533" y="85889"/>
                  </a:cubicBezTo>
                  <a:lnTo>
                    <a:pt x="455497" y="0"/>
                  </a:lnTo>
                  <a:close/>
                </a:path>
              </a:pathLst>
            </a:custGeom>
            <a:solidFill>
              <a:srgbClr val="FCD2B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336584" y="5615414"/>
              <a:ext cx="123249" cy="49931"/>
            </a:xfrm>
            <a:custGeom>
              <a:rect b="b" l="l" r="r" t="t"/>
              <a:pathLst>
                <a:path extrusionOk="0" h="49931" w="123249">
                  <a:moveTo>
                    <a:pt x="123250" y="45160"/>
                  </a:moveTo>
                  <a:cubicBezTo>
                    <a:pt x="123250" y="45160"/>
                    <a:pt x="77761" y="17626"/>
                    <a:pt x="49060" y="16106"/>
                  </a:cubicBezTo>
                  <a:cubicBezTo>
                    <a:pt x="36053" y="15435"/>
                    <a:pt x="14245" y="7906"/>
                    <a:pt x="7424" y="1120"/>
                  </a:cubicBezTo>
                  <a:cubicBezTo>
                    <a:pt x="602" y="-5702"/>
                    <a:pt x="-4841" y="20701"/>
                    <a:pt x="6752" y="24801"/>
                  </a:cubicBezTo>
                  <a:cubicBezTo>
                    <a:pt x="18345" y="28901"/>
                    <a:pt x="47081" y="35369"/>
                    <a:pt x="40542" y="49932"/>
                  </a:cubicBezTo>
                  <a:lnTo>
                    <a:pt x="123250" y="45160"/>
                  </a:lnTo>
                  <a:close/>
                </a:path>
              </a:pathLst>
            </a:custGeom>
            <a:solidFill>
              <a:srgbClr val="FCD2B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645638" y="5207176"/>
              <a:ext cx="171571" cy="262357"/>
            </a:xfrm>
            <a:custGeom>
              <a:rect b="b" l="l" r="r" t="t"/>
              <a:pathLst>
                <a:path extrusionOk="0" h="262357" w="171571">
                  <a:moveTo>
                    <a:pt x="57230" y="25"/>
                  </a:moveTo>
                  <a:cubicBezTo>
                    <a:pt x="57230" y="25"/>
                    <a:pt x="160968" y="-7256"/>
                    <a:pt x="171572" y="225952"/>
                  </a:cubicBezTo>
                  <a:lnTo>
                    <a:pt x="39451" y="262357"/>
                  </a:lnTo>
                  <a:cubicBezTo>
                    <a:pt x="39451" y="262357"/>
                    <a:pt x="-60187" y="124900"/>
                    <a:pt x="57230" y="25"/>
                  </a:cubicBezTo>
                  <a:close/>
                </a:path>
              </a:pathLst>
            </a:custGeom>
            <a:solidFill>
              <a:srgbClr val="FFBE55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788027" y="4939673"/>
              <a:ext cx="171612" cy="123842"/>
            </a:xfrm>
            <a:custGeom>
              <a:rect b="b" l="l" r="r" t="t"/>
              <a:pathLst>
                <a:path extrusionOk="0" h="123842" w="171612">
                  <a:moveTo>
                    <a:pt x="90130" y="122896"/>
                  </a:moveTo>
                  <a:cubicBezTo>
                    <a:pt x="90130" y="122896"/>
                    <a:pt x="113352" y="125546"/>
                    <a:pt x="149581" y="121977"/>
                  </a:cubicBezTo>
                  <a:cubicBezTo>
                    <a:pt x="185810" y="118371"/>
                    <a:pt x="166441" y="104587"/>
                    <a:pt x="166441" y="104587"/>
                  </a:cubicBezTo>
                  <a:lnTo>
                    <a:pt x="144844" y="75674"/>
                  </a:lnTo>
                  <a:cubicBezTo>
                    <a:pt x="144844" y="75674"/>
                    <a:pt x="125864" y="29054"/>
                    <a:pt x="102006" y="14386"/>
                  </a:cubicBezTo>
                  <a:cubicBezTo>
                    <a:pt x="96422" y="10957"/>
                    <a:pt x="94301" y="8059"/>
                    <a:pt x="90201" y="3216"/>
                  </a:cubicBezTo>
                  <a:cubicBezTo>
                    <a:pt x="86490" y="-1166"/>
                    <a:pt x="42556" y="-5867"/>
                    <a:pt x="81506" y="24282"/>
                  </a:cubicBezTo>
                  <a:cubicBezTo>
                    <a:pt x="91721" y="32200"/>
                    <a:pt x="90307" y="38774"/>
                    <a:pt x="84263" y="38844"/>
                  </a:cubicBezTo>
                  <a:cubicBezTo>
                    <a:pt x="78219" y="38915"/>
                    <a:pt x="36653" y="3464"/>
                    <a:pt x="21843" y="12088"/>
                  </a:cubicBezTo>
                  <a:cubicBezTo>
                    <a:pt x="-19157" y="36052"/>
                    <a:pt x="6291" y="87974"/>
                    <a:pt x="27498" y="98401"/>
                  </a:cubicBezTo>
                  <a:cubicBezTo>
                    <a:pt x="48105" y="108475"/>
                    <a:pt x="90130" y="122896"/>
                    <a:pt x="90130" y="122896"/>
                  </a:cubicBezTo>
                  <a:close/>
                </a:path>
              </a:pathLst>
            </a:custGeom>
            <a:solidFill>
              <a:srgbClr val="FFE3CA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487675" y="4889043"/>
              <a:ext cx="281137" cy="259385"/>
            </a:xfrm>
            <a:custGeom>
              <a:rect b="b" l="l" r="r" t="t"/>
              <a:pathLst>
                <a:path extrusionOk="0" h="259385" w="281137">
                  <a:moveTo>
                    <a:pt x="241136" y="63991"/>
                  </a:moveTo>
                  <a:cubicBezTo>
                    <a:pt x="240005" y="66572"/>
                    <a:pt x="236435" y="66854"/>
                    <a:pt x="235056" y="64415"/>
                  </a:cubicBezTo>
                  <a:cubicBezTo>
                    <a:pt x="223958" y="44622"/>
                    <a:pt x="185962" y="-12178"/>
                    <a:pt x="122376" y="2349"/>
                  </a:cubicBezTo>
                  <a:cubicBezTo>
                    <a:pt x="55785" y="17583"/>
                    <a:pt x="22702" y="65264"/>
                    <a:pt x="5136" y="56074"/>
                  </a:cubicBezTo>
                  <a:cubicBezTo>
                    <a:pt x="2414" y="54625"/>
                    <a:pt x="-732" y="56993"/>
                    <a:pt x="152" y="59927"/>
                  </a:cubicBezTo>
                  <a:cubicBezTo>
                    <a:pt x="3298" y="70424"/>
                    <a:pt x="11356" y="83396"/>
                    <a:pt x="32104" y="80391"/>
                  </a:cubicBezTo>
                  <a:cubicBezTo>
                    <a:pt x="34013" y="80109"/>
                    <a:pt x="35780" y="81593"/>
                    <a:pt x="35886" y="83537"/>
                  </a:cubicBezTo>
                  <a:cubicBezTo>
                    <a:pt x="36345" y="91737"/>
                    <a:pt x="34826" y="110329"/>
                    <a:pt x="11710" y="108986"/>
                  </a:cubicBezTo>
                  <a:cubicBezTo>
                    <a:pt x="8918" y="108809"/>
                    <a:pt x="7044" y="111813"/>
                    <a:pt x="8529" y="114181"/>
                  </a:cubicBezTo>
                  <a:cubicBezTo>
                    <a:pt x="12770" y="120933"/>
                    <a:pt x="21748" y="130158"/>
                    <a:pt x="36840" y="123477"/>
                  </a:cubicBezTo>
                  <a:cubicBezTo>
                    <a:pt x="37724" y="123089"/>
                    <a:pt x="38396" y="122311"/>
                    <a:pt x="38714" y="121392"/>
                  </a:cubicBezTo>
                  <a:cubicBezTo>
                    <a:pt x="40905" y="114888"/>
                    <a:pt x="52074" y="88026"/>
                    <a:pt x="85122" y="90500"/>
                  </a:cubicBezTo>
                  <a:cubicBezTo>
                    <a:pt x="86359" y="90606"/>
                    <a:pt x="87455" y="91455"/>
                    <a:pt x="87985" y="92586"/>
                  </a:cubicBezTo>
                  <a:cubicBezTo>
                    <a:pt x="90106" y="97322"/>
                    <a:pt x="98871" y="109834"/>
                    <a:pt x="133333" y="116267"/>
                  </a:cubicBezTo>
                  <a:cubicBezTo>
                    <a:pt x="173662" y="123795"/>
                    <a:pt x="185220" y="153697"/>
                    <a:pt x="167335" y="174268"/>
                  </a:cubicBezTo>
                  <a:cubicBezTo>
                    <a:pt x="165603" y="176248"/>
                    <a:pt x="166628" y="179393"/>
                    <a:pt x="169208" y="179853"/>
                  </a:cubicBezTo>
                  <a:cubicBezTo>
                    <a:pt x="177691" y="181267"/>
                    <a:pt x="193243" y="180949"/>
                    <a:pt x="201973" y="162993"/>
                  </a:cubicBezTo>
                  <a:cubicBezTo>
                    <a:pt x="214380" y="137439"/>
                    <a:pt x="233360" y="162251"/>
                    <a:pt x="224629" y="176884"/>
                  </a:cubicBezTo>
                  <a:cubicBezTo>
                    <a:pt x="216641" y="190209"/>
                    <a:pt x="218974" y="232128"/>
                    <a:pt x="198933" y="253760"/>
                  </a:cubicBezTo>
                  <a:cubicBezTo>
                    <a:pt x="196883" y="255951"/>
                    <a:pt x="198686" y="259556"/>
                    <a:pt x="201690" y="259380"/>
                  </a:cubicBezTo>
                  <a:cubicBezTo>
                    <a:pt x="212258" y="258673"/>
                    <a:pt x="229366" y="255386"/>
                    <a:pt x="238556" y="241884"/>
                  </a:cubicBezTo>
                  <a:cubicBezTo>
                    <a:pt x="252446" y="221419"/>
                    <a:pt x="291149" y="192966"/>
                    <a:pt x="278708" y="136732"/>
                  </a:cubicBezTo>
                  <a:cubicBezTo>
                    <a:pt x="267256" y="84810"/>
                    <a:pt x="256794" y="64627"/>
                    <a:pt x="275774" y="51514"/>
                  </a:cubicBezTo>
                  <a:cubicBezTo>
                    <a:pt x="278071" y="49924"/>
                    <a:pt x="277789" y="46425"/>
                    <a:pt x="275173" y="45470"/>
                  </a:cubicBezTo>
                  <a:cubicBezTo>
                    <a:pt x="266690" y="42431"/>
                    <a:pt x="251280" y="40911"/>
                    <a:pt x="241136" y="63991"/>
                  </a:cubicBezTo>
                  <a:close/>
                </a:path>
              </a:pathLst>
            </a:custGeom>
            <a:solidFill>
              <a:srgbClr val="0B4870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oogle Shape;110;p2"/>
            <p:cNvGrpSpPr/>
            <p:nvPr/>
          </p:nvGrpSpPr>
          <p:grpSpPr>
            <a:xfrm>
              <a:off x="402402" y="3509726"/>
              <a:ext cx="4491810" cy="3331484"/>
              <a:chOff x="402402" y="3509726"/>
              <a:chExt cx="4491810" cy="3331484"/>
            </a:xfrm>
          </p:grpSpPr>
          <p:sp>
            <p:nvSpPr>
              <p:cNvPr id="111" name="Google Shape;111;p2"/>
              <p:cNvSpPr/>
              <p:nvPr/>
            </p:nvSpPr>
            <p:spPr>
              <a:xfrm>
                <a:off x="1491696" y="4148789"/>
                <a:ext cx="1311777" cy="852738"/>
              </a:xfrm>
              <a:custGeom>
                <a:rect b="b" l="l" r="r" t="t"/>
                <a:pathLst>
                  <a:path extrusionOk="0" h="852738" w="1311777">
                    <a:moveTo>
                      <a:pt x="797611" y="433615"/>
                    </a:moveTo>
                    <a:cubicBezTo>
                      <a:pt x="797611" y="433615"/>
                      <a:pt x="933690" y="622606"/>
                      <a:pt x="1003850" y="686864"/>
                    </a:cubicBezTo>
                    <a:cubicBezTo>
                      <a:pt x="1064714" y="742639"/>
                      <a:pt x="1224015" y="818030"/>
                      <a:pt x="1276927" y="846059"/>
                    </a:cubicBezTo>
                    <a:lnTo>
                      <a:pt x="1289581" y="852739"/>
                    </a:lnTo>
                    <a:lnTo>
                      <a:pt x="1311778" y="809088"/>
                    </a:lnTo>
                    <a:cubicBezTo>
                      <a:pt x="1311778" y="809088"/>
                      <a:pt x="1098045" y="659365"/>
                      <a:pt x="1055525" y="625187"/>
                    </a:cubicBezTo>
                    <a:cubicBezTo>
                      <a:pt x="1013040" y="591043"/>
                      <a:pt x="890356" y="404986"/>
                      <a:pt x="890356" y="404986"/>
                    </a:cubicBezTo>
                    <a:lnTo>
                      <a:pt x="797611" y="433615"/>
                    </a:lnTo>
                    <a:close/>
                    <a:moveTo>
                      <a:pt x="695109" y="373635"/>
                    </a:moveTo>
                    <a:cubicBezTo>
                      <a:pt x="688147" y="369358"/>
                      <a:pt x="387854" y="417604"/>
                      <a:pt x="320132" y="388904"/>
                    </a:cubicBezTo>
                    <a:cubicBezTo>
                      <a:pt x="252411" y="360203"/>
                      <a:pt x="102512" y="140038"/>
                      <a:pt x="102512" y="140038"/>
                    </a:cubicBezTo>
                    <a:lnTo>
                      <a:pt x="56139" y="111903"/>
                    </a:lnTo>
                    <a:cubicBezTo>
                      <a:pt x="37681" y="100706"/>
                      <a:pt x="22780" y="84504"/>
                      <a:pt x="13159" y="65177"/>
                    </a:cubicBezTo>
                    <a:lnTo>
                      <a:pt x="3333" y="45454"/>
                    </a:lnTo>
                    <a:cubicBezTo>
                      <a:pt x="-7094" y="24495"/>
                      <a:pt x="8211" y="-106"/>
                      <a:pt x="31645" y="0"/>
                    </a:cubicBezTo>
                    <a:lnTo>
                      <a:pt x="74660" y="13149"/>
                    </a:lnTo>
                    <a:cubicBezTo>
                      <a:pt x="108209" y="23392"/>
                      <a:pt x="134110" y="50205"/>
                      <a:pt x="143194" y="84087"/>
                    </a:cubicBezTo>
                    <a:lnTo>
                      <a:pt x="147082" y="98578"/>
                    </a:lnTo>
                    <a:cubicBezTo>
                      <a:pt x="147082" y="98578"/>
                      <a:pt x="325399" y="287816"/>
                      <a:pt x="355654" y="306337"/>
                    </a:cubicBezTo>
                    <a:cubicBezTo>
                      <a:pt x="385874" y="324858"/>
                      <a:pt x="533617" y="281136"/>
                      <a:pt x="580591" y="277955"/>
                    </a:cubicBezTo>
                    <a:lnTo>
                      <a:pt x="695109" y="373635"/>
                    </a:lnTo>
                    <a:close/>
                  </a:path>
                </a:pathLst>
              </a:custGeom>
              <a:solidFill>
                <a:srgbClr val="B97A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1637872" y="4893866"/>
                <a:ext cx="577139" cy="766319"/>
              </a:xfrm>
              <a:custGeom>
                <a:rect b="b" l="l" r="r" t="t"/>
                <a:pathLst>
                  <a:path extrusionOk="0" h="766319" w="577139">
                    <a:moveTo>
                      <a:pt x="122529" y="294885"/>
                    </a:moveTo>
                    <a:cubicBezTo>
                      <a:pt x="122529" y="294885"/>
                      <a:pt x="435475" y="267175"/>
                      <a:pt x="577139" y="0"/>
                    </a:cubicBezTo>
                    <a:lnTo>
                      <a:pt x="391824" y="12936"/>
                    </a:lnTo>
                    <a:cubicBezTo>
                      <a:pt x="391824" y="12936"/>
                      <a:pt x="33176" y="212001"/>
                      <a:pt x="5890" y="250138"/>
                    </a:cubicBezTo>
                    <a:cubicBezTo>
                      <a:pt x="-21397" y="288276"/>
                      <a:pt x="54984" y="766320"/>
                      <a:pt x="54984" y="766320"/>
                    </a:cubicBezTo>
                    <a:lnTo>
                      <a:pt x="129987" y="766320"/>
                    </a:lnTo>
                    <a:lnTo>
                      <a:pt x="122529" y="294885"/>
                    </a:lnTo>
                    <a:close/>
                  </a:path>
                </a:pathLst>
              </a:custGeom>
              <a:solidFill>
                <a:srgbClr val="0E538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2029696" y="4893831"/>
                <a:ext cx="434816" cy="1112738"/>
              </a:xfrm>
              <a:custGeom>
                <a:rect b="b" l="l" r="r" t="t"/>
                <a:pathLst>
                  <a:path extrusionOk="0" h="1112738" w="434816">
                    <a:moveTo>
                      <a:pt x="0" y="12972"/>
                    </a:moveTo>
                    <a:cubicBezTo>
                      <a:pt x="0" y="12972"/>
                      <a:pt x="40930" y="490874"/>
                      <a:pt x="133640" y="673609"/>
                    </a:cubicBezTo>
                    <a:cubicBezTo>
                      <a:pt x="226386" y="856344"/>
                      <a:pt x="343662" y="1112738"/>
                      <a:pt x="343662" y="1112738"/>
                    </a:cubicBezTo>
                    <a:lnTo>
                      <a:pt x="434817" y="1088173"/>
                    </a:lnTo>
                    <a:lnTo>
                      <a:pt x="231829" y="553577"/>
                    </a:lnTo>
                    <a:cubicBezTo>
                      <a:pt x="231829" y="553577"/>
                      <a:pt x="207583" y="297183"/>
                      <a:pt x="212743" y="264453"/>
                    </a:cubicBezTo>
                    <a:cubicBezTo>
                      <a:pt x="217903" y="231723"/>
                      <a:pt x="266503" y="100911"/>
                      <a:pt x="217408" y="0"/>
                    </a:cubicBezTo>
                    <a:lnTo>
                      <a:pt x="0" y="12972"/>
                    </a:lnTo>
                    <a:close/>
                  </a:path>
                </a:pathLst>
              </a:custGeom>
              <a:solidFill>
                <a:srgbClr val="0E538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1930835" y="4423175"/>
                <a:ext cx="409580" cy="648476"/>
              </a:xfrm>
              <a:custGeom>
                <a:rect b="b" l="l" r="r" t="t"/>
                <a:pathLst>
                  <a:path extrusionOk="0" h="648476" w="409580">
                    <a:moveTo>
                      <a:pt x="0" y="27143"/>
                    </a:moveTo>
                    <a:lnTo>
                      <a:pt x="10568" y="141061"/>
                    </a:lnTo>
                    <a:cubicBezTo>
                      <a:pt x="10568" y="141061"/>
                      <a:pt x="97199" y="153079"/>
                      <a:pt x="96139" y="158345"/>
                    </a:cubicBezTo>
                    <a:cubicBezTo>
                      <a:pt x="64116" y="312768"/>
                      <a:pt x="11275" y="532651"/>
                      <a:pt x="3888" y="537210"/>
                    </a:cubicBezTo>
                    <a:cubicBezTo>
                      <a:pt x="3888" y="537210"/>
                      <a:pt x="87444" y="544774"/>
                      <a:pt x="150712" y="566052"/>
                    </a:cubicBezTo>
                    <a:cubicBezTo>
                      <a:pt x="213980" y="587330"/>
                      <a:pt x="334825" y="648477"/>
                      <a:pt x="334825" y="648477"/>
                    </a:cubicBezTo>
                    <a:cubicBezTo>
                      <a:pt x="334825" y="648477"/>
                      <a:pt x="347514" y="372466"/>
                      <a:pt x="354194" y="323301"/>
                    </a:cubicBezTo>
                    <a:cubicBezTo>
                      <a:pt x="360839" y="274100"/>
                      <a:pt x="409580" y="96420"/>
                      <a:pt x="409580" y="96420"/>
                    </a:cubicBezTo>
                    <a:cubicBezTo>
                      <a:pt x="242751" y="-67405"/>
                      <a:pt x="0" y="27143"/>
                      <a:pt x="0" y="27143"/>
                    </a:cubicBezTo>
                    <a:close/>
                  </a:path>
                </a:pathLst>
              </a:custGeom>
              <a:solidFill>
                <a:srgbClr val="FFBE5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2143515" y="4342728"/>
                <a:ext cx="93526" cy="128302"/>
              </a:xfrm>
              <a:custGeom>
                <a:rect b="b" l="l" r="r" t="t"/>
                <a:pathLst>
                  <a:path extrusionOk="0" h="128302" w="93526">
                    <a:moveTo>
                      <a:pt x="92880" y="63763"/>
                    </a:moveTo>
                    <a:lnTo>
                      <a:pt x="87331" y="94725"/>
                    </a:lnTo>
                    <a:cubicBezTo>
                      <a:pt x="83231" y="117487"/>
                      <a:pt x="61069" y="132297"/>
                      <a:pt x="38484" y="127349"/>
                    </a:cubicBezTo>
                    <a:lnTo>
                      <a:pt x="32086" y="125935"/>
                    </a:lnTo>
                    <a:cubicBezTo>
                      <a:pt x="10207" y="121163"/>
                      <a:pt x="-3719" y="99638"/>
                      <a:pt x="876" y="77724"/>
                    </a:cubicBezTo>
                    <a:lnTo>
                      <a:pt x="17135" y="0"/>
                    </a:lnTo>
                    <a:lnTo>
                      <a:pt x="66795" y="18203"/>
                    </a:lnTo>
                    <a:cubicBezTo>
                      <a:pt x="85387" y="25095"/>
                      <a:pt x="96379" y="44288"/>
                      <a:pt x="92880" y="63763"/>
                    </a:cubicBezTo>
                    <a:close/>
                  </a:path>
                </a:pathLst>
              </a:custGeom>
              <a:solidFill>
                <a:srgbClr val="A86D5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2132383" y="4181939"/>
                <a:ext cx="213016" cy="258549"/>
              </a:xfrm>
              <a:custGeom>
                <a:rect b="b" l="l" r="r" t="t"/>
                <a:pathLst>
                  <a:path extrusionOk="0" h="258549" w="213016">
                    <a:moveTo>
                      <a:pt x="213017" y="70871"/>
                    </a:moveTo>
                    <a:cubicBezTo>
                      <a:pt x="213017" y="70871"/>
                      <a:pt x="201070" y="198326"/>
                      <a:pt x="149077" y="244734"/>
                    </a:cubicBezTo>
                    <a:cubicBezTo>
                      <a:pt x="97084" y="291143"/>
                      <a:pt x="-7714" y="212818"/>
                      <a:pt x="451" y="125762"/>
                    </a:cubicBezTo>
                    <a:cubicBezTo>
                      <a:pt x="18547" y="-65985"/>
                      <a:pt x="180994" y="570"/>
                      <a:pt x="213017" y="70871"/>
                    </a:cubicBezTo>
                    <a:close/>
                  </a:path>
                </a:pathLst>
              </a:custGeom>
              <a:solidFill>
                <a:srgbClr val="B97A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2235008" y="4455904"/>
                <a:ext cx="201405" cy="247946"/>
              </a:xfrm>
              <a:custGeom>
                <a:rect b="b" l="l" r="r" t="t"/>
                <a:pathLst>
                  <a:path extrusionOk="0" h="247946" w="201405">
                    <a:moveTo>
                      <a:pt x="18035" y="0"/>
                    </a:moveTo>
                    <a:cubicBezTo>
                      <a:pt x="18035" y="0"/>
                      <a:pt x="128771" y="48211"/>
                      <a:pt x="201406" y="171247"/>
                    </a:cubicBezTo>
                    <a:lnTo>
                      <a:pt x="112406" y="247947"/>
                    </a:lnTo>
                    <a:lnTo>
                      <a:pt x="12061" y="151808"/>
                    </a:lnTo>
                    <a:cubicBezTo>
                      <a:pt x="12097" y="151808"/>
                      <a:pt x="-18724" y="63869"/>
                      <a:pt x="18035" y="0"/>
                    </a:cubicBezTo>
                    <a:close/>
                  </a:path>
                </a:pathLst>
              </a:custGeom>
              <a:solidFill>
                <a:srgbClr val="FFBE5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402402" y="5717409"/>
                <a:ext cx="4491810" cy="1123801"/>
              </a:xfrm>
              <a:custGeom>
                <a:rect b="b" l="l" r="r" t="t"/>
                <a:pathLst>
                  <a:path extrusionOk="0" h="1123801" w="4491810">
                    <a:moveTo>
                      <a:pt x="0" y="1123802"/>
                    </a:moveTo>
                    <a:cubicBezTo>
                      <a:pt x="0" y="1123802"/>
                      <a:pt x="522296" y="-812"/>
                      <a:pt x="1137338" y="0"/>
                    </a:cubicBezTo>
                    <a:cubicBezTo>
                      <a:pt x="1849686" y="919"/>
                      <a:pt x="1337816" y="388656"/>
                      <a:pt x="2053769" y="409121"/>
                    </a:cubicBezTo>
                    <a:cubicBezTo>
                      <a:pt x="2769722" y="429586"/>
                      <a:pt x="4184980" y="854224"/>
                      <a:pt x="4184980" y="854224"/>
                    </a:cubicBezTo>
                    <a:lnTo>
                      <a:pt x="4491811" y="1123766"/>
                    </a:lnTo>
                    <a:lnTo>
                      <a:pt x="0" y="1123766"/>
                    </a:lnTo>
                    <a:close/>
                  </a:path>
                </a:pathLst>
              </a:custGeom>
              <a:solidFill>
                <a:srgbClr val="CCE9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1375138" y="3610340"/>
                <a:ext cx="1141989" cy="2534179"/>
              </a:xfrm>
              <a:custGeom>
                <a:rect b="b" l="l" r="r" t="t"/>
                <a:pathLst>
                  <a:path extrusionOk="0" h="2534179" w="1141989">
                    <a:moveTo>
                      <a:pt x="332033" y="2049810"/>
                    </a:moveTo>
                    <a:lnTo>
                      <a:pt x="326767" y="2052885"/>
                    </a:lnTo>
                    <a:cubicBezTo>
                      <a:pt x="297077" y="2070205"/>
                      <a:pt x="264807" y="2082469"/>
                      <a:pt x="231441" y="2090634"/>
                    </a:cubicBezTo>
                    <a:cubicBezTo>
                      <a:pt x="162447" y="2107458"/>
                      <a:pt x="155802" y="2141213"/>
                      <a:pt x="155802" y="2141213"/>
                    </a:cubicBezTo>
                    <a:cubicBezTo>
                      <a:pt x="153222" y="2145879"/>
                      <a:pt x="174712" y="2159027"/>
                      <a:pt x="180013" y="2158603"/>
                    </a:cubicBezTo>
                    <a:lnTo>
                      <a:pt x="292729" y="2134073"/>
                    </a:lnTo>
                    <a:cubicBezTo>
                      <a:pt x="312010" y="2129871"/>
                      <a:pt x="331817" y="2128630"/>
                      <a:pt x="351473" y="2130398"/>
                    </a:cubicBezTo>
                    <a:lnTo>
                      <a:pt x="383213" y="2133225"/>
                    </a:lnTo>
                    <a:cubicBezTo>
                      <a:pt x="397952" y="2132942"/>
                      <a:pt x="408697" y="2119193"/>
                      <a:pt x="405374" y="2104807"/>
                    </a:cubicBezTo>
                    <a:lnTo>
                      <a:pt x="392721" y="2049810"/>
                    </a:lnTo>
                    <a:lnTo>
                      <a:pt x="332033" y="2049810"/>
                    </a:lnTo>
                    <a:close/>
                    <a:moveTo>
                      <a:pt x="998220" y="2396193"/>
                    </a:moveTo>
                    <a:cubicBezTo>
                      <a:pt x="998220" y="2396193"/>
                      <a:pt x="972312" y="2490636"/>
                      <a:pt x="900702" y="2484521"/>
                    </a:cubicBezTo>
                    <a:cubicBezTo>
                      <a:pt x="900702" y="2484521"/>
                      <a:pt x="861222" y="2547612"/>
                      <a:pt x="968212" y="2531566"/>
                    </a:cubicBezTo>
                    <a:cubicBezTo>
                      <a:pt x="1009141" y="2525415"/>
                      <a:pt x="1017765" y="2472256"/>
                      <a:pt x="1103230" y="2485546"/>
                    </a:cubicBezTo>
                    <a:cubicBezTo>
                      <a:pt x="1126841" y="2489222"/>
                      <a:pt x="1140060" y="2461017"/>
                      <a:pt x="1140060" y="2461017"/>
                    </a:cubicBezTo>
                    <a:cubicBezTo>
                      <a:pt x="1148967" y="2430443"/>
                      <a:pt x="1125321" y="2412735"/>
                      <a:pt x="1104326" y="2388771"/>
                    </a:cubicBezTo>
                    <a:lnTo>
                      <a:pt x="1089375" y="2371664"/>
                    </a:lnTo>
                    <a:lnTo>
                      <a:pt x="998220" y="2396193"/>
                    </a:lnTo>
                    <a:close/>
                    <a:moveTo>
                      <a:pt x="35911" y="2125378"/>
                    </a:moveTo>
                    <a:lnTo>
                      <a:pt x="0" y="2122727"/>
                    </a:lnTo>
                    <a:lnTo>
                      <a:pt x="224372" y="0"/>
                    </a:lnTo>
                    <a:lnTo>
                      <a:pt x="260247" y="2651"/>
                    </a:lnTo>
                    <a:close/>
                  </a:path>
                </a:pathLst>
              </a:custGeom>
              <a:solidFill>
                <a:srgbClr val="0B487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746771" y="3509726"/>
                <a:ext cx="852314" cy="584560"/>
              </a:xfrm>
              <a:custGeom>
                <a:rect b="b" l="l" r="r" t="t"/>
                <a:pathLst>
                  <a:path extrusionOk="0" h="584560" w="852314">
                    <a:moveTo>
                      <a:pt x="852315" y="121750"/>
                    </a:moveTo>
                    <a:cubicBezTo>
                      <a:pt x="852315" y="121750"/>
                      <a:pt x="568139" y="-94668"/>
                      <a:pt x="453797" y="49576"/>
                    </a:cubicBezTo>
                    <a:cubicBezTo>
                      <a:pt x="302873" y="239945"/>
                      <a:pt x="200867" y="167947"/>
                      <a:pt x="148238" y="109980"/>
                    </a:cubicBezTo>
                    <a:cubicBezTo>
                      <a:pt x="148238" y="109980"/>
                      <a:pt x="194469" y="225489"/>
                      <a:pt x="0" y="408860"/>
                    </a:cubicBezTo>
                    <a:cubicBezTo>
                      <a:pt x="0" y="408860"/>
                      <a:pt x="257172" y="596861"/>
                      <a:pt x="400673" y="480929"/>
                    </a:cubicBezTo>
                    <a:cubicBezTo>
                      <a:pt x="544140" y="364996"/>
                      <a:pt x="785936" y="494784"/>
                      <a:pt x="815343" y="584561"/>
                    </a:cubicBezTo>
                    <a:lnTo>
                      <a:pt x="852315" y="121750"/>
                    </a:lnTo>
                    <a:close/>
                  </a:path>
                </a:pathLst>
              </a:custGeom>
              <a:solidFill>
                <a:srgbClr val="FFBE5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2731738" y="4924682"/>
                <a:ext cx="180566" cy="114804"/>
              </a:xfrm>
              <a:custGeom>
                <a:rect b="b" l="l" r="r" t="t"/>
                <a:pathLst>
                  <a:path extrusionOk="0" h="114804" w="180566">
                    <a:moveTo>
                      <a:pt x="52507" y="87414"/>
                    </a:moveTo>
                    <a:cubicBezTo>
                      <a:pt x="52507" y="87414"/>
                      <a:pt x="33986" y="73170"/>
                      <a:pt x="10446" y="45353"/>
                    </a:cubicBezTo>
                    <a:cubicBezTo>
                      <a:pt x="-13058" y="17572"/>
                      <a:pt x="10446" y="21107"/>
                      <a:pt x="10446" y="21107"/>
                    </a:cubicBezTo>
                    <a:lnTo>
                      <a:pt x="46074" y="15345"/>
                    </a:lnTo>
                    <a:cubicBezTo>
                      <a:pt x="46074" y="15345"/>
                      <a:pt x="92129" y="-4943"/>
                      <a:pt x="119486" y="1137"/>
                    </a:cubicBezTo>
                    <a:cubicBezTo>
                      <a:pt x="125884" y="2550"/>
                      <a:pt x="129419" y="1950"/>
                      <a:pt x="135745" y="1313"/>
                    </a:cubicBezTo>
                    <a:cubicBezTo>
                      <a:pt x="141436" y="748"/>
                      <a:pt x="176286" y="27928"/>
                      <a:pt x="127333" y="22485"/>
                    </a:cubicBezTo>
                    <a:cubicBezTo>
                      <a:pt x="114503" y="21071"/>
                      <a:pt x="110933" y="26762"/>
                      <a:pt x="115210" y="31039"/>
                    </a:cubicBezTo>
                    <a:cubicBezTo>
                      <a:pt x="119486" y="35315"/>
                      <a:pt x="174024" y="38779"/>
                      <a:pt x="178654" y="55285"/>
                    </a:cubicBezTo>
                    <a:cubicBezTo>
                      <a:pt x="191414" y="101022"/>
                      <a:pt x="136982" y="120603"/>
                      <a:pt x="114503" y="113322"/>
                    </a:cubicBezTo>
                    <a:cubicBezTo>
                      <a:pt x="92695" y="106289"/>
                      <a:pt x="52507" y="87414"/>
                      <a:pt x="52507" y="87414"/>
                    </a:cubicBezTo>
                    <a:close/>
                  </a:path>
                </a:pathLst>
              </a:custGeom>
              <a:solidFill>
                <a:srgbClr val="B97A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2107095" y="4143493"/>
                <a:ext cx="258296" cy="211715"/>
              </a:xfrm>
              <a:custGeom>
                <a:rect b="b" l="l" r="r" t="t"/>
                <a:pathLst>
                  <a:path extrusionOk="0" h="211715" w="258296">
                    <a:moveTo>
                      <a:pt x="72889" y="72876"/>
                    </a:moveTo>
                    <a:cubicBezTo>
                      <a:pt x="72889" y="72876"/>
                      <a:pt x="93071" y="134872"/>
                      <a:pt x="164680" y="126707"/>
                    </a:cubicBezTo>
                    <a:cubicBezTo>
                      <a:pt x="236289" y="118507"/>
                      <a:pt x="227524" y="171949"/>
                      <a:pt x="227524" y="171949"/>
                    </a:cubicBezTo>
                    <a:cubicBezTo>
                      <a:pt x="227524" y="171949"/>
                      <a:pt x="287787" y="117941"/>
                      <a:pt x="239647" y="72911"/>
                    </a:cubicBezTo>
                    <a:cubicBezTo>
                      <a:pt x="191472" y="27846"/>
                      <a:pt x="173198" y="-30756"/>
                      <a:pt x="72889" y="19010"/>
                    </a:cubicBezTo>
                    <a:cubicBezTo>
                      <a:pt x="-27421" y="68776"/>
                      <a:pt x="-3492" y="162229"/>
                      <a:pt x="23724" y="199695"/>
                    </a:cubicBezTo>
                    <a:lnTo>
                      <a:pt x="32277" y="208284"/>
                    </a:lnTo>
                    <a:cubicBezTo>
                      <a:pt x="37614" y="213621"/>
                      <a:pt x="46521" y="212596"/>
                      <a:pt x="50445" y="206163"/>
                    </a:cubicBezTo>
                    <a:lnTo>
                      <a:pt x="50480" y="206092"/>
                    </a:lnTo>
                    <a:cubicBezTo>
                      <a:pt x="52813" y="202275"/>
                      <a:pt x="52742" y="197503"/>
                      <a:pt x="50338" y="193721"/>
                    </a:cubicBezTo>
                    <a:cubicBezTo>
                      <a:pt x="43340" y="182658"/>
                      <a:pt x="30863" y="158730"/>
                      <a:pt x="42704" y="144733"/>
                    </a:cubicBezTo>
                    <a:cubicBezTo>
                      <a:pt x="49950" y="136179"/>
                      <a:pt x="55570" y="137982"/>
                      <a:pt x="59563" y="142435"/>
                    </a:cubicBezTo>
                    <a:cubicBezTo>
                      <a:pt x="66102" y="149787"/>
                      <a:pt x="76282" y="152650"/>
                      <a:pt x="85366" y="148833"/>
                    </a:cubicBezTo>
                    <a:lnTo>
                      <a:pt x="86072" y="148550"/>
                    </a:lnTo>
                    <a:cubicBezTo>
                      <a:pt x="86072" y="148515"/>
                      <a:pt x="120004" y="113841"/>
                      <a:pt x="72889" y="72876"/>
                    </a:cubicBezTo>
                    <a:close/>
                  </a:path>
                </a:pathLst>
              </a:custGeom>
              <a:solidFill>
                <a:srgbClr val="0B487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23" name="Google Shape;12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6199" y="1809792"/>
            <a:ext cx="1576398" cy="1576398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5">
            <a:alphaModFix/>
          </a:blip>
          <a:srcRect b="29185" l="-724" r="724" t="4174"/>
          <a:stretch/>
        </p:blipFill>
        <p:spPr>
          <a:xfrm>
            <a:off x="3917661" y="1809792"/>
            <a:ext cx="1576398" cy="1576398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6">
            <a:alphaModFix/>
          </a:blip>
          <a:srcRect b="22690" l="-312" r="311" t="3340"/>
          <a:stretch/>
        </p:blipFill>
        <p:spPr>
          <a:xfrm>
            <a:off x="6630529" y="1809792"/>
            <a:ext cx="1576398" cy="1576398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id="126" name="Google Shape;126;p2"/>
          <p:cNvPicPr preferRelativeResize="0"/>
          <p:nvPr/>
        </p:nvPicPr>
        <p:blipFill rotWithShape="1">
          <a:blip r:embed="rId7">
            <a:alphaModFix/>
          </a:blip>
          <a:srcRect b="0" l="7844" r="4682" t="0"/>
          <a:stretch/>
        </p:blipFill>
        <p:spPr>
          <a:xfrm>
            <a:off x="9331991" y="1809792"/>
            <a:ext cx="1576398" cy="1576398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sp>
        <p:nvSpPr>
          <p:cNvPr id="127" name="Google Shape;127;p2"/>
          <p:cNvSpPr txBox="1"/>
          <p:nvPr/>
        </p:nvSpPr>
        <p:spPr>
          <a:xfrm>
            <a:off x="1132709" y="3723231"/>
            <a:ext cx="1743378" cy="553998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AKASH VYAS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BA55"/>
                </a:solidFill>
                <a:latin typeface="Calibri"/>
                <a:ea typeface="Calibri"/>
                <a:cs typeface="Calibri"/>
                <a:sym typeface="Calibri"/>
              </a:rPr>
              <a:t>PT DA18_014</a:t>
            </a:r>
            <a:endParaRPr b="1" sz="1400">
              <a:solidFill>
                <a:srgbClr val="FFBA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3677820" y="3723229"/>
            <a:ext cx="2043952" cy="553998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HARSH AGRAWAL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BA55"/>
                </a:solidFill>
                <a:latin typeface="Calibri"/>
                <a:ea typeface="Calibri"/>
                <a:cs typeface="Calibri"/>
                <a:sym typeface="Calibri"/>
              </a:rPr>
              <a:t>PT DA18_059</a:t>
            </a:r>
            <a:endParaRPr b="1" sz="1400">
              <a:solidFill>
                <a:srgbClr val="FFBA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6547039" y="3723229"/>
            <a:ext cx="1743378" cy="553998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HARIHARAN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BA55"/>
                </a:solidFill>
                <a:latin typeface="Calibri"/>
                <a:ea typeface="Calibri"/>
                <a:cs typeface="Calibri"/>
                <a:sym typeface="Calibri"/>
              </a:rPr>
              <a:t>PT DA18_022</a:t>
            </a:r>
            <a:endParaRPr b="1" sz="1400">
              <a:solidFill>
                <a:srgbClr val="FFBA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9202875" y="3723229"/>
            <a:ext cx="1834630" cy="553998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TUNEER DUTTA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BA55"/>
                </a:solidFill>
                <a:latin typeface="Calibri"/>
                <a:ea typeface="Calibri"/>
                <a:cs typeface="Calibri"/>
                <a:sym typeface="Calibri"/>
              </a:rPr>
              <a:t>PT DA18_075</a:t>
            </a:r>
            <a:endParaRPr b="1" sz="1400">
              <a:solidFill>
                <a:srgbClr val="FFBA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/>
          <p:nvPr/>
        </p:nvSpPr>
        <p:spPr>
          <a:xfrm>
            <a:off x="5159829" y="1"/>
            <a:ext cx="7032171" cy="6858000"/>
          </a:xfrm>
          <a:prstGeom prst="rect">
            <a:avLst/>
          </a:prstGeom>
          <a:solidFill>
            <a:srgbClr val="262626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"/>
          <p:cNvSpPr txBox="1"/>
          <p:nvPr/>
        </p:nvSpPr>
        <p:spPr>
          <a:xfrm>
            <a:off x="256186" y="589990"/>
            <a:ext cx="3845459" cy="628565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825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Calibri"/>
              <a:buNone/>
            </a:pPr>
            <a:r>
              <a:rPr b="1" lang="en-US" sz="4000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/>
          </a:p>
        </p:txBody>
      </p:sp>
      <p:pic>
        <p:nvPicPr>
          <p:cNvPr id="138" name="Google Shape;138;p3"/>
          <p:cNvPicPr preferRelativeResize="0"/>
          <p:nvPr/>
        </p:nvPicPr>
        <p:blipFill rotWithShape="1">
          <a:blip r:embed="rId4">
            <a:alphaModFix/>
          </a:blip>
          <a:srcRect b="0" l="2183" r="0" t="19250"/>
          <a:stretch/>
        </p:blipFill>
        <p:spPr>
          <a:xfrm>
            <a:off x="0" y="4038600"/>
            <a:ext cx="3415310" cy="28194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39" name="Google Shape;139;p3"/>
          <p:cNvSpPr txBox="1"/>
          <p:nvPr/>
        </p:nvSpPr>
        <p:spPr>
          <a:xfrm>
            <a:off x="6096000" y="1218555"/>
            <a:ext cx="4312024" cy="4493538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BA55"/>
                </a:solidFill>
                <a:latin typeface="Inter"/>
                <a:ea typeface="Inter"/>
                <a:cs typeface="Inter"/>
                <a:sym typeface="Inter"/>
              </a:rPr>
              <a:t>1. INTRODUCTION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b="1" sz="2200">
              <a:solidFill>
                <a:srgbClr val="FFBA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BA55"/>
                </a:solidFill>
                <a:latin typeface="Inter"/>
                <a:ea typeface="Inter"/>
                <a:cs typeface="Inter"/>
                <a:sym typeface="Inter"/>
              </a:rPr>
              <a:t>2. ROADMAP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BA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BA55"/>
                </a:solidFill>
                <a:latin typeface="Inter"/>
                <a:ea typeface="Inter"/>
                <a:cs typeface="Inter"/>
                <a:sym typeface="Inter"/>
              </a:rPr>
              <a:t>3. INSIGHTS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BA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BA55"/>
                </a:solidFill>
                <a:latin typeface="Inter"/>
                <a:ea typeface="Inter"/>
                <a:cs typeface="Inter"/>
                <a:sym typeface="Inter"/>
              </a:rPr>
              <a:t>4. SKILL SEARCH MODEL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BA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BA55"/>
                </a:solidFill>
                <a:latin typeface="Inter"/>
                <a:ea typeface="Inter"/>
                <a:cs typeface="Inter"/>
                <a:sym typeface="Inter"/>
              </a:rPr>
              <a:t>5. CHALLENGES FACED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BA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BA55"/>
                </a:solidFill>
                <a:latin typeface="Inter"/>
                <a:ea typeface="Inter"/>
                <a:cs typeface="Inter"/>
                <a:sym typeface="Inter"/>
              </a:rPr>
              <a:t>6. FUTURE SCOPE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BA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BA55"/>
                </a:solidFill>
                <a:latin typeface="Inter"/>
                <a:ea typeface="Inter"/>
                <a:cs typeface="Inter"/>
                <a:sym typeface="Inter"/>
              </a:rPr>
              <a:t>7. CONCLUSION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"/>
          <p:cNvSpPr txBox="1"/>
          <p:nvPr/>
        </p:nvSpPr>
        <p:spPr>
          <a:xfrm>
            <a:off x="4150659" y="301449"/>
            <a:ext cx="3890682" cy="628565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alibri"/>
              <a:buNone/>
            </a:pPr>
            <a:r>
              <a:rPr b="1" lang="en-US" sz="4000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pic>
        <p:nvPicPr>
          <p:cNvPr id="146" name="Google Shape;146;p4"/>
          <p:cNvPicPr preferRelativeResize="0"/>
          <p:nvPr/>
        </p:nvPicPr>
        <p:blipFill rotWithShape="1">
          <a:blip r:embed="rId4">
            <a:alphaModFix/>
          </a:blip>
          <a:srcRect b="14725" l="0" r="0" t="15824"/>
          <a:stretch/>
        </p:blipFill>
        <p:spPr>
          <a:xfrm>
            <a:off x="1" y="4834196"/>
            <a:ext cx="2914022" cy="2023804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47" name="Google Shape;147;p4"/>
          <p:cNvSpPr txBox="1"/>
          <p:nvPr/>
        </p:nvSpPr>
        <p:spPr>
          <a:xfrm>
            <a:off x="1039765" y="2132823"/>
            <a:ext cx="1011247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BA55"/>
              </a:buClr>
              <a:buSzPts val="2400"/>
              <a:buFont typeface="Arial"/>
              <a:buChar char="•"/>
            </a:pPr>
            <a:r>
              <a:rPr b="1" i="0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Instahyre</a:t>
            </a:r>
            <a:r>
              <a:rPr b="0" i="0"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is an advanced </a:t>
            </a:r>
            <a:r>
              <a:rPr b="1" i="0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hiring platform </a:t>
            </a:r>
            <a:r>
              <a:rPr b="0" i="0"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based on artificial intelligence, enabling recruiters to hire top talent effortlessly.</a:t>
            </a:r>
            <a:endParaRPr sz="2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Char char="•"/>
            </a:pPr>
            <a:r>
              <a:rPr b="0" i="0"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Trusted by </a:t>
            </a:r>
            <a:r>
              <a:rPr b="1" i="0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10,000+</a:t>
            </a:r>
            <a:r>
              <a:rPr b="0" i="0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companies</a:t>
            </a:r>
            <a:r>
              <a:rPr b="0" i="0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including Google, Amazon, Flipkart, Microsoft, Uber, Walmart, Swiggy, and more!</a:t>
            </a:r>
            <a:endParaRPr sz="24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 rot="5400000">
            <a:off x="10396862" y="-251231"/>
            <a:ext cx="1219542" cy="2023805"/>
          </a:xfrm>
          <a:prstGeom prst="halfFrame">
            <a:avLst>
              <a:gd fmla="val 12166" name="adj1"/>
              <a:gd fmla="val 11404" name="adj2"/>
            </a:avLst>
          </a:prstGeom>
          <a:solidFill>
            <a:srgbClr val="00B050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 txBox="1"/>
          <p:nvPr>
            <p:ph type="title"/>
          </p:nvPr>
        </p:nvSpPr>
        <p:spPr>
          <a:xfrm>
            <a:off x="3552825" y="0"/>
            <a:ext cx="5086350" cy="976313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alibri"/>
              <a:buNone/>
            </a:pPr>
            <a:r>
              <a:rPr b="1" lang="en-US" sz="4000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u="sng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1039766" y="2423458"/>
            <a:ext cx="989717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To help </a:t>
            </a:r>
            <a:r>
              <a:rPr b="1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Job seekers 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and career</a:t>
            </a:r>
            <a:r>
              <a:rPr b="1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 professionals 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with the information they need to make informed decisions about their careers.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>
              <a:solidFill>
                <a:srgbClr val="4A505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To Develop an user-friendly </a:t>
            </a:r>
            <a:r>
              <a:rPr b="1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to find </a:t>
            </a:r>
            <a:r>
              <a:rPr b="1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relevant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job opportunities and </a:t>
            </a:r>
            <a:r>
              <a:rPr b="1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gain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insights based on their skill set. </a:t>
            </a:r>
            <a:endParaRPr/>
          </a:p>
        </p:txBody>
      </p:sp>
      <p:sp>
        <p:nvSpPr>
          <p:cNvPr id="155" name="Google Shape;155;p5"/>
          <p:cNvSpPr txBox="1"/>
          <p:nvPr/>
        </p:nvSpPr>
        <p:spPr>
          <a:xfrm>
            <a:off x="1039765" y="1725540"/>
            <a:ext cx="31893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PROBLEM STATEMENT :</a:t>
            </a:r>
            <a:endParaRPr/>
          </a:p>
        </p:txBody>
      </p:sp>
      <p:pic>
        <p:nvPicPr>
          <p:cNvPr id="156" name="Google Shape;15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5"/>
          <p:cNvSpPr/>
          <p:nvPr/>
        </p:nvSpPr>
        <p:spPr>
          <a:xfrm>
            <a:off x="138436" y="134445"/>
            <a:ext cx="1219542" cy="2023805"/>
          </a:xfrm>
          <a:prstGeom prst="halfFrame">
            <a:avLst>
              <a:gd fmla="val 12166" name="adj1"/>
              <a:gd fmla="val 11404" name="adj2"/>
            </a:avLst>
          </a:prstGeom>
          <a:solidFill>
            <a:srgbClr val="00B050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26" y="4398496"/>
            <a:ext cx="2611904" cy="2611904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 txBox="1"/>
          <p:nvPr>
            <p:ph type="title"/>
          </p:nvPr>
        </p:nvSpPr>
        <p:spPr>
          <a:xfrm>
            <a:off x="3552825" y="0"/>
            <a:ext cx="5086350" cy="976313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alibri"/>
              <a:buNone/>
            </a:pPr>
            <a:r>
              <a:rPr b="1" lang="en-US" sz="4000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u="sng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1039765" y="2293224"/>
            <a:ext cx="1011247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BA55"/>
              </a:buClr>
              <a:buSzPts val="2400"/>
              <a:buFont typeface="Arial"/>
              <a:buChar char="•"/>
            </a:pPr>
            <a:r>
              <a:rPr b="1" i="0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Develop</a:t>
            </a:r>
            <a:r>
              <a:rPr i="0"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an application that provides useful </a:t>
            </a:r>
            <a:r>
              <a:rPr b="1" i="0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insights</a:t>
            </a:r>
            <a:r>
              <a:rPr i="0"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    relevant job openings based on skills.</a:t>
            </a:r>
            <a:endParaRPr sz="2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b="1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is to help </a:t>
            </a:r>
            <a:r>
              <a:rPr b="1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job seekers 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and professionals to gain a better understanding of </a:t>
            </a:r>
            <a:r>
              <a:rPr b="1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job market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, including the most common location, experience level, relevant class, and total </a:t>
            </a:r>
            <a:r>
              <a:rPr b="1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of jobs available.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The application should be </a:t>
            </a:r>
            <a:r>
              <a:rPr b="1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scalable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and should be able to accommodate the addition of </a:t>
            </a:r>
            <a:r>
              <a:rPr b="1" lang="en-US" sz="24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new features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in the future.</a:t>
            </a:r>
            <a:endParaRPr/>
          </a:p>
        </p:txBody>
      </p:sp>
      <p:sp>
        <p:nvSpPr>
          <p:cNvPr id="165" name="Google Shape;165;p6"/>
          <p:cNvSpPr txBox="1"/>
          <p:nvPr/>
        </p:nvSpPr>
        <p:spPr>
          <a:xfrm>
            <a:off x="1039765" y="1472488"/>
            <a:ext cx="31893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OBJECTIVES :</a:t>
            </a:r>
            <a:endParaRPr/>
          </a:p>
        </p:txBody>
      </p:sp>
      <p:pic>
        <p:nvPicPr>
          <p:cNvPr id="166" name="Google Shape;16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6"/>
          <p:cNvSpPr/>
          <p:nvPr/>
        </p:nvSpPr>
        <p:spPr>
          <a:xfrm rot="-5400000">
            <a:off x="575597" y="5010333"/>
            <a:ext cx="1219542" cy="2023805"/>
          </a:xfrm>
          <a:prstGeom prst="halfFrame">
            <a:avLst>
              <a:gd fmla="val 12166" name="adj1"/>
              <a:gd fmla="val 11404" name="adj2"/>
            </a:avLst>
          </a:prstGeom>
          <a:solidFill>
            <a:srgbClr val="00B050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6"/>
          <p:cNvPicPr preferRelativeResize="0"/>
          <p:nvPr/>
        </p:nvPicPr>
        <p:blipFill rotWithShape="1">
          <a:blip r:embed="rId4">
            <a:alphaModFix/>
          </a:blip>
          <a:srcRect b="0" l="15825" r="18704" t="0"/>
          <a:stretch/>
        </p:blipFill>
        <p:spPr>
          <a:xfrm>
            <a:off x="9014954" y="976313"/>
            <a:ext cx="2337903" cy="20086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"/>
          <p:cNvSpPr txBox="1"/>
          <p:nvPr/>
        </p:nvSpPr>
        <p:spPr>
          <a:xfrm>
            <a:off x="9554745" y="191507"/>
            <a:ext cx="2197455" cy="51803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Calibri"/>
              <a:buNone/>
            </a:pPr>
            <a:r>
              <a:rPr b="1" lang="en-US" sz="3700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ROADMAP</a:t>
            </a:r>
            <a:endParaRPr b="1" sz="4000" u="sng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" name="Google Shape;175;p7"/>
          <p:cNvGrpSpPr/>
          <p:nvPr/>
        </p:nvGrpSpPr>
        <p:grpSpPr>
          <a:xfrm>
            <a:off x="-584286" y="865063"/>
            <a:ext cx="8065288" cy="6003420"/>
            <a:chOff x="-538646" y="1827902"/>
            <a:chExt cx="6934448" cy="5161677"/>
          </a:xfrm>
        </p:grpSpPr>
        <p:sp>
          <p:nvSpPr>
            <p:cNvPr id="176" name="Google Shape;176;p7"/>
            <p:cNvSpPr/>
            <p:nvPr/>
          </p:nvSpPr>
          <p:spPr>
            <a:xfrm>
              <a:off x="-513699" y="2018838"/>
              <a:ext cx="6812384" cy="4944904"/>
            </a:xfrm>
            <a:custGeom>
              <a:rect b="b" l="l" r="r" t="t"/>
              <a:pathLst>
                <a:path extrusionOk="0" h="2347" w="3234">
                  <a:moveTo>
                    <a:pt x="2401" y="2347"/>
                  </a:moveTo>
                  <a:cubicBezTo>
                    <a:pt x="2405" y="2332"/>
                    <a:pt x="2405" y="2332"/>
                    <a:pt x="2405" y="2332"/>
                  </a:cubicBezTo>
                  <a:cubicBezTo>
                    <a:pt x="2405" y="2331"/>
                    <a:pt x="2430" y="2221"/>
                    <a:pt x="2411" y="2088"/>
                  </a:cubicBezTo>
                  <a:cubicBezTo>
                    <a:pt x="2385" y="1911"/>
                    <a:pt x="2296" y="1782"/>
                    <a:pt x="2146" y="1702"/>
                  </a:cubicBezTo>
                  <a:cubicBezTo>
                    <a:pt x="2022" y="1637"/>
                    <a:pt x="1774" y="1574"/>
                    <a:pt x="1511" y="1507"/>
                  </a:cubicBezTo>
                  <a:cubicBezTo>
                    <a:pt x="971" y="1370"/>
                    <a:pt x="358" y="1215"/>
                    <a:pt x="358" y="946"/>
                  </a:cubicBezTo>
                  <a:cubicBezTo>
                    <a:pt x="358" y="704"/>
                    <a:pt x="684" y="624"/>
                    <a:pt x="946" y="560"/>
                  </a:cubicBezTo>
                  <a:cubicBezTo>
                    <a:pt x="1112" y="519"/>
                    <a:pt x="1269" y="480"/>
                    <a:pt x="1269" y="413"/>
                  </a:cubicBezTo>
                  <a:cubicBezTo>
                    <a:pt x="1269" y="392"/>
                    <a:pt x="1244" y="351"/>
                    <a:pt x="1080" y="307"/>
                  </a:cubicBezTo>
                  <a:cubicBezTo>
                    <a:pt x="975" y="279"/>
                    <a:pt x="829" y="253"/>
                    <a:pt x="645" y="231"/>
                  </a:cubicBezTo>
                  <a:cubicBezTo>
                    <a:pt x="332" y="193"/>
                    <a:pt x="15" y="178"/>
                    <a:pt x="12" y="178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57" y="0"/>
                    <a:pt x="938" y="42"/>
                    <a:pt x="1297" y="114"/>
                  </a:cubicBezTo>
                  <a:cubicBezTo>
                    <a:pt x="1599" y="174"/>
                    <a:pt x="1960" y="282"/>
                    <a:pt x="1960" y="460"/>
                  </a:cubicBezTo>
                  <a:cubicBezTo>
                    <a:pt x="1960" y="594"/>
                    <a:pt x="1742" y="651"/>
                    <a:pt x="1511" y="711"/>
                  </a:cubicBezTo>
                  <a:cubicBezTo>
                    <a:pt x="1284" y="771"/>
                    <a:pt x="1048" y="832"/>
                    <a:pt x="1048" y="967"/>
                  </a:cubicBezTo>
                  <a:cubicBezTo>
                    <a:pt x="1048" y="986"/>
                    <a:pt x="1079" y="1018"/>
                    <a:pt x="1224" y="1065"/>
                  </a:cubicBezTo>
                  <a:cubicBezTo>
                    <a:pt x="1338" y="1101"/>
                    <a:pt x="1493" y="1138"/>
                    <a:pt x="1672" y="1181"/>
                  </a:cubicBezTo>
                  <a:cubicBezTo>
                    <a:pt x="2153" y="1296"/>
                    <a:pt x="2751" y="1439"/>
                    <a:pt x="2970" y="1675"/>
                  </a:cubicBezTo>
                  <a:cubicBezTo>
                    <a:pt x="3136" y="1855"/>
                    <a:pt x="3194" y="2025"/>
                    <a:pt x="3213" y="2136"/>
                  </a:cubicBezTo>
                  <a:cubicBezTo>
                    <a:pt x="3234" y="2258"/>
                    <a:pt x="3215" y="2335"/>
                    <a:pt x="3214" y="2338"/>
                  </a:cubicBezTo>
                  <a:cubicBezTo>
                    <a:pt x="3211" y="2347"/>
                    <a:pt x="3211" y="2347"/>
                    <a:pt x="3211" y="2347"/>
                  </a:cubicBezTo>
                  <a:lnTo>
                    <a:pt x="2401" y="234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-538646" y="1992999"/>
              <a:ext cx="6934448" cy="4996580"/>
            </a:xfrm>
            <a:custGeom>
              <a:rect b="b" l="l" r="r" t="t"/>
              <a:pathLst>
                <a:path extrusionOk="0" h="2371" w="3292">
                  <a:moveTo>
                    <a:pt x="24" y="24"/>
                  </a:moveTo>
                  <a:cubicBezTo>
                    <a:pt x="864" y="24"/>
                    <a:pt x="1959" y="178"/>
                    <a:pt x="1959" y="472"/>
                  </a:cubicBezTo>
                  <a:cubicBezTo>
                    <a:pt x="1959" y="728"/>
                    <a:pt x="1048" y="698"/>
                    <a:pt x="1048" y="979"/>
                  </a:cubicBezTo>
                  <a:cubicBezTo>
                    <a:pt x="1048" y="1154"/>
                    <a:pt x="2596" y="1288"/>
                    <a:pt x="2973" y="1695"/>
                  </a:cubicBezTo>
                  <a:cubicBezTo>
                    <a:pt x="3292" y="2040"/>
                    <a:pt x="3214" y="2347"/>
                    <a:pt x="3214" y="2347"/>
                  </a:cubicBezTo>
                  <a:cubicBezTo>
                    <a:pt x="2429" y="2347"/>
                    <a:pt x="2429" y="2347"/>
                    <a:pt x="2429" y="2347"/>
                  </a:cubicBezTo>
                  <a:cubicBezTo>
                    <a:pt x="2429" y="2347"/>
                    <a:pt x="2534" y="1900"/>
                    <a:pt x="2163" y="1704"/>
                  </a:cubicBezTo>
                  <a:cubicBezTo>
                    <a:pt x="1793" y="1508"/>
                    <a:pt x="382" y="1350"/>
                    <a:pt x="382" y="958"/>
                  </a:cubicBezTo>
                  <a:cubicBezTo>
                    <a:pt x="382" y="566"/>
                    <a:pt x="1293" y="612"/>
                    <a:pt x="1293" y="425"/>
                  </a:cubicBezTo>
                  <a:cubicBezTo>
                    <a:pt x="1293" y="237"/>
                    <a:pt x="24" y="177"/>
                    <a:pt x="24" y="177"/>
                  </a:cubicBezTo>
                  <a:cubicBezTo>
                    <a:pt x="24" y="24"/>
                    <a:pt x="24" y="24"/>
                    <a:pt x="24" y="24"/>
                  </a:cubicBezTo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6" y="202"/>
                    <a:pt x="343" y="217"/>
                    <a:pt x="656" y="255"/>
                  </a:cubicBezTo>
                  <a:cubicBezTo>
                    <a:pt x="1239" y="326"/>
                    <a:pt x="1269" y="409"/>
                    <a:pt x="1269" y="425"/>
                  </a:cubicBezTo>
                  <a:cubicBezTo>
                    <a:pt x="1269" y="448"/>
                    <a:pt x="1241" y="471"/>
                    <a:pt x="1185" y="494"/>
                  </a:cubicBezTo>
                  <a:cubicBezTo>
                    <a:pt x="1126" y="518"/>
                    <a:pt x="1043" y="538"/>
                    <a:pt x="955" y="560"/>
                  </a:cubicBezTo>
                  <a:cubicBezTo>
                    <a:pt x="825" y="592"/>
                    <a:pt x="677" y="628"/>
                    <a:pt x="563" y="686"/>
                  </a:cubicBezTo>
                  <a:cubicBezTo>
                    <a:pt x="499" y="718"/>
                    <a:pt x="451" y="754"/>
                    <a:pt x="417" y="795"/>
                  </a:cubicBezTo>
                  <a:cubicBezTo>
                    <a:pt x="378" y="843"/>
                    <a:pt x="358" y="897"/>
                    <a:pt x="358" y="958"/>
                  </a:cubicBezTo>
                  <a:cubicBezTo>
                    <a:pt x="358" y="1027"/>
                    <a:pt x="396" y="1092"/>
                    <a:pt x="472" y="1153"/>
                  </a:cubicBezTo>
                  <a:cubicBezTo>
                    <a:pt x="536" y="1205"/>
                    <a:pt x="626" y="1254"/>
                    <a:pt x="748" y="1302"/>
                  </a:cubicBezTo>
                  <a:cubicBezTo>
                    <a:pt x="970" y="1391"/>
                    <a:pt x="1262" y="1466"/>
                    <a:pt x="1520" y="1531"/>
                  </a:cubicBezTo>
                  <a:cubicBezTo>
                    <a:pt x="1782" y="1597"/>
                    <a:pt x="2029" y="1660"/>
                    <a:pt x="2152" y="1725"/>
                  </a:cubicBezTo>
                  <a:cubicBezTo>
                    <a:pt x="2298" y="1802"/>
                    <a:pt x="2385" y="1929"/>
                    <a:pt x="2411" y="2101"/>
                  </a:cubicBezTo>
                  <a:cubicBezTo>
                    <a:pt x="2430" y="2231"/>
                    <a:pt x="2405" y="2341"/>
                    <a:pt x="2405" y="2342"/>
                  </a:cubicBezTo>
                  <a:cubicBezTo>
                    <a:pt x="2398" y="2371"/>
                    <a:pt x="2398" y="2371"/>
                    <a:pt x="2398" y="2371"/>
                  </a:cubicBezTo>
                  <a:cubicBezTo>
                    <a:pt x="2429" y="2371"/>
                    <a:pt x="2429" y="2371"/>
                    <a:pt x="2429" y="2371"/>
                  </a:cubicBezTo>
                  <a:cubicBezTo>
                    <a:pt x="3214" y="2371"/>
                    <a:pt x="3214" y="2371"/>
                    <a:pt x="3214" y="2371"/>
                  </a:cubicBezTo>
                  <a:cubicBezTo>
                    <a:pt x="3233" y="2371"/>
                    <a:pt x="3233" y="2371"/>
                    <a:pt x="3233" y="2371"/>
                  </a:cubicBezTo>
                  <a:cubicBezTo>
                    <a:pt x="3238" y="2353"/>
                    <a:pt x="3238" y="2353"/>
                    <a:pt x="3238" y="2353"/>
                  </a:cubicBezTo>
                  <a:cubicBezTo>
                    <a:pt x="3238" y="2350"/>
                    <a:pt x="3258" y="2270"/>
                    <a:pt x="3237" y="2146"/>
                  </a:cubicBezTo>
                  <a:cubicBezTo>
                    <a:pt x="3225" y="2075"/>
                    <a:pt x="3201" y="2002"/>
                    <a:pt x="3167" y="1932"/>
                  </a:cubicBezTo>
                  <a:cubicBezTo>
                    <a:pt x="3124" y="1844"/>
                    <a:pt x="3065" y="1759"/>
                    <a:pt x="2990" y="1679"/>
                  </a:cubicBezTo>
                  <a:cubicBezTo>
                    <a:pt x="2769" y="1440"/>
                    <a:pt x="2169" y="1296"/>
                    <a:pt x="1687" y="1181"/>
                  </a:cubicBezTo>
                  <a:cubicBezTo>
                    <a:pt x="1508" y="1138"/>
                    <a:pt x="1354" y="1101"/>
                    <a:pt x="1240" y="1065"/>
                  </a:cubicBezTo>
                  <a:cubicBezTo>
                    <a:pt x="1181" y="1046"/>
                    <a:pt x="1138" y="1029"/>
                    <a:pt x="1110" y="1013"/>
                  </a:cubicBezTo>
                  <a:cubicBezTo>
                    <a:pt x="1074" y="992"/>
                    <a:pt x="1073" y="980"/>
                    <a:pt x="1073" y="979"/>
                  </a:cubicBezTo>
                  <a:cubicBezTo>
                    <a:pt x="1073" y="925"/>
                    <a:pt x="1117" y="878"/>
                    <a:pt x="1207" y="836"/>
                  </a:cubicBezTo>
                  <a:cubicBezTo>
                    <a:pt x="1294" y="796"/>
                    <a:pt x="1412" y="765"/>
                    <a:pt x="1526" y="735"/>
                  </a:cubicBezTo>
                  <a:cubicBezTo>
                    <a:pt x="1636" y="706"/>
                    <a:pt x="1749" y="677"/>
                    <a:pt x="1833" y="639"/>
                  </a:cubicBezTo>
                  <a:cubicBezTo>
                    <a:pt x="1934" y="593"/>
                    <a:pt x="1984" y="538"/>
                    <a:pt x="1984" y="472"/>
                  </a:cubicBezTo>
                  <a:cubicBezTo>
                    <a:pt x="1984" y="392"/>
                    <a:pt x="1917" y="319"/>
                    <a:pt x="1786" y="256"/>
                  </a:cubicBezTo>
                  <a:cubicBezTo>
                    <a:pt x="1673" y="202"/>
                    <a:pt x="1514" y="154"/>
                    <a:pt x="1311" y="114"/>
                  </a:cubicBezTo>
                  <a:cubicBezTo>
                    <a:pt x="951" y="42"/>
                    <a:pt x="470" y="0"/>
                    <a:pt x="24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-488751" y="2189013"/>
              <a:ext cx="5957941" cy="4697213"/>
            </a:xfrm>
            <a:custGeom>
              <a:rect b="b" l="l" r="r" t="t"/>
              <a:pathLst>
                <a:path extrusionOk="0" h="2229" w="2828">
                  <a:moveTo>
                    <a:pt x="960" y="635"/>
                  </a:moveTo>
                  <a:cubicBezTo>
                    <a:pt x="964" y="643"/>
                    <a:pt x="964" y="643"/>
                    <a:pt x="964" y="643"/>
                  </a:cubicBezTo>
                  <a:cubicBezTo>
                    <a:pt x="948" y="649"/>
                    <a:pt x="933" y="656"/>
                    <a:pt x="919" y="662"/>
                  </a:cubicBezTo>
                  <a:cubicBezTo>
                    <a:pt x="916" y="655"/>
                    <a:pt x="916" y="655"/>
                    <a:pt x="916" y="655"/>
                  </a:cubicBezTo>
                  <a:cubicBezTo>
                    <a:pt x="930" y="648"/>
                    <a:pt x="945" y="642"/>
                    <a:pt x="960" y="635"/>
                  </a:cubicBezTo>
                  <a:close/>
                  <a:moveTo>
                    <a:pt x="916" y="1063"/>
                  </a:moveTo>
                  <a:cubicBezTo>
                    <a:pt x="930" y="1070"/>
                    <a:pt x="945" y="1076"/>
                    <a:pt x="960" y="1083"/>
                  </a:cubicBezTo>
                  <a:cubicBezTo>
                    <a:pt x="963" y="1076"/>
                    <a:pt x="963" y="1076"/>
                    <a:pt x="963" y="1076"/>
                  </a:cubicBezTo>
                  <a:cubicBezTo>
                    <a:pt x="948" y="1069"/>
                    <a:pt x="933" y="1062"/>
                    <a:pt x="919" y="1056"/>
                  </a:cubicBezTo>
                  <a:lnTo>
                    <a:pt x="916" y="1063"/>
                  </a:lnTo>
                  <a:close/>
                  <a:moveTo>
                    <a:pt x="1017" y="90"/>
                  </a:moveTo>
                  <a:cubicBezTo>
                    <a:pt x="1033" y="92"/>
                    <a:pt x="1049" y="95"/>
                    <a:pt x="1065" y="98"/>
                  </a:cubicBezTo>
                  <a:cubicBezTo>
                    <a:pt x="1066" y="90"/>
                    <a:pt x="1066" y="90"/>
                    <a:pt x="1066" y="90"/>
                  </a:cubicBezTo>
                  <a:cubicBezTo>
                    <a:pt x="1051" y="87"/>
                    <a:pt x="1035" y="84"/>
                    <a:pt x="1018" y="82"/>
                  </a:cubicBezTo>
                  <a:lnTo>
                    <a:pt x="1017" y="90"/>
                  </a:lnTo>
                  <a:close/>
                  <a:moveTo>
                    <a:pt x="768" y="979"/>
                  </a:moveTo>
                  <a:cubicBezTo>
                    <a:pt x="780" y="988"/>
                    <a:pt x="793" y="997"/>
                    <a:pt x="808" y="1006"/>
                  </a:cubicBezTo>
                  <a:cubicBezTo>
                    <a:pt x="812" y="999"/>
                    <a:pt x="812" y="999"/>
                    <a:pt x="812" y="999"/>
                  </a:cubicBezTo>
                  <a:cubicBezTo>
                    <a:pt x="798" y="990"/>
                    <a:pt x="785" y="981"/>
                    <a:pt x="773" y="972"/>
                  </a:cubicBezTo>
                  <a:lnTo>
                    <a:pt x="768" y="979"/>
                  </a:lnTo>
                  <a:close/>
                  <a:moveTo>
                    <a:pt x="1073" y="1127"/>
                  </a:moveTo>
                  <a:cubicBezTo>
                    <a:pt x="1088" y="1133"/>
                    <a:pt x="1103" y="1138"/>
                    <a:pt x="1119" y="1144"/>
                  </a:cubicBezTo>
                  <a:cubicBezTo>
                    <a:pt x="1121" y="1136"/>
                    <a:pt x="1121" y="1136"/>
                    <a:pt x="1121" y="1136"/>
                  </a:cubicBezTo>
                  <a:cubicBezTo>
                    <a:pt x="1106" y="1131"/>
                    <a:pt x="1090" y="1125"/>
                    <a:pt x="1076" y="1120"/>
                  </a:cubicBezTo>
                  <a:lnTo>
                    <a:pt x="1073" y="1127"/>
                  </a:lnTo>
                  <a:close/>
                  <a:moveTo>
                    <a:pt x="1184" y="121"/>
                  </a:moveTo>
                  <a:cubicBezTo>
                    <a:pt x="1200" y="124"/>
                    <a:pt x="1216" y="128"/>
                    <a:pt x="1231" y="131"/>
                  </a:cubicBezTo>
                  <a:cubicBezTo>
                    <a:pt x="1233" y="123"/>
                    <a:pt x="1233" y="123"/>
                    <a:pt x="1233" y="123"/>
                  </a:cubicBezTo>
                  <a:cubicBezTo>
                    <a:pt x="1218" y="120"/>
                    <a:pt x="1202" y="116"/>
                    <a:pt x="1186" y="113"/>
                  </a:cubicBezTo>
                  <a:lnTo>
                    <a:pt x="1184" y="121"/>
                  </a:lnTo>
                  <a:close/>
                  <a:moveTo>
                    <a:pt x="1074" y="591"/>
                  </a:moveTo>
                  <a:cubicBezTo>
                    <a:pt x="1076" y="598"/>
                    <a:pt x="1076" y="598"/>
                    <a:pt x="1076" y="598"/>
                  </a:cubicBezTo>
                  <a:cubicBezTo>
                    <a:pt x="1091" y="593"/>
                    <a:pt x="1106" y="588"/>
                    <a:pt x="1122" y="582"/>
                  </a:cubicBezTo>
                  <a:cubicBezTo>
                    <a:pt x="1119" y="574"/>
                    <a:pt x="1119" y="574"/>
                    <a:pt x="1119" y="574"/>
                  </a:cubicBezTo>
                  <a:cubicBezTo>
                    <a:pt x="1103" y="580"/>
                    <a:pt x="1088" y="586"/>
                    <a:pt x="1074" y="591"/>
                  </a:cubicBezTo>
                  <a:close/>
                  <a:moveTo>
                    <a:pt x="341" y="22"/>
                  </a:moveTo>
                  <a:cubicBezTo>
                    <a:pt x="357" y="23"/>
                    <a:pt x="373" y="24"/>
                    <a:pt x="389" y="25"/>
                  </a:cubicBezTo>
                  <a:cubicBezTo>
                    <a:pt x="390" y="17"/>
                    <a:pt x="390" y="17"/>
                    <a:pt x="390" y="17"/>
                  </a:cubicBezTo>
                  <a:cubicBezTo>
                    <a:pt x="373" y="16"/>
                    <a:pt x="357" y="15"/>
                    <a:pt x="341" y="14"/>
                  </a:cubicBezTo>
                  <a:lnTo>
                    <a:pt x="341" y="22"/>
                  </a:lnTo>
                  <a:close/>
                  <a:moveTo>
                    <a:pt x="0" y="8"/>
                  </a:moveTo>
                  <a:cubicBezTo>
                    <a:pt x="0" y="8"/>
                    <a:pt x="18" y="8"/>
                    <a:pt x="49" y="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18" y="0"/>
                    <a:pt x="0" y="0"/>
                    <a:pt x="0" y="0"/>
                  </a:cubicBezTo>
                  <a:lnTo>
                    <a:pt x="0" y="8"/>
                  </a:lnTo>
                  <a:close/>
                  <a:moveTo>
                    <a:pt x="1234" y="1182"/>
                  </a:moveTo>
                  <a:cubicBezTo>
                    <a:pt x="1249" y="1187"/>
                    <a:pt x="1265" y="1191"/>
                    <a:pt x="1280" y="1196"/>
                  </a:cubicBezTo>
                  <a:cubicBezTo>
                    <a:pt x="1283" y="1188"/>
                    <a:pt x="1283" y="1188"/>
                    <a:pt x="1283" y="1188"/>
                  </a:cubicBezTo>
                  <a:cubicBezTo>
                    <a:pt x="1267" y="1184"/>
                    <a:pt x="1252" y="1179"/>
                    <a:pt x="1236" y="1174"/>
                  </a:cubicBezTo>
                  <a:lnTo>
                    <a:pt x="1234" y="1182"/>
                  </a:lnTo>
                  <a:close/>
                  <a:moveTo>
                    <a:pt x="171" y="13"/>
                  </a:moveTo>
                  <a:cubicBezTo>
                    <a:pt x="186" y="14"/>
                    <a:pt x="202" y="15"/>
                    <a:pt x="219" y="16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03" y="7"/>
                    <a:pt x="186" y="6"/>
                    <a:pt x="171" y="5"/>
                  </a:cubicBezTo>
                  <a:lnTo>
                    <a:pt x="171" y="13"/>
                  </a:lnTo>
                  <a:close/>
                  <a:moveTo>
                    <a:pt x="1283" y="526"/>
                  </a:moveTo>
                  <a:cubicBezTo>
                    <a:pt x="1280" y="519"/>
                    <a:pt x="1280" y="519"/>
                    <a:pt x="1280" y="519"/>
                  </a:cubicBezTo>
                  <a:cubicBezTo>
                    <a:pt x="1265" y="524"/>
                    <a:pt x="1250" y="529"/>
                    <a:pt x="1234" y="535"/>
                  </a:cubicBezTo>
                  <a:cubicBezTo>
                    <a:pt x="1237" y="542"/>
                    <a:pt x="1237" y="542"/>
                    <a:pt x="1237" y="542"/>
                  </a:cubicBezTo>
                  <a:cubicBezTo>
                    <a:pt x="1252" y="537"/>
                    <a:pt x="1268" y="532"/>
                    <a:pt x="1283" y="526"/>
                  </a:cubicBezTo>
                  <a:close/>
                  <a:moveTo>
                    <a:pt x="699" y="836"/>
                  </a:moveTo>
                  <a:cubicBezTo>
                    <a:pt x="691" y="834"/>
                    <a:pt x="691" y="834"/>
                    <a:pt x="691" y="834"/>
                  </a:cubicBezTo>
                  <a:cubicBezTo>
                    <a:pt x="689" y="842"/>
                    <a:pt x="688" y="850"/>
                    <a:pt x="688" y="858"/>
                  </a:cubicBezTo>
                  <a:cubicBezTo>
                    <a:pt x="688" y="866"/>
                    <a:pt x="689" y="875"/>
                    <a:pt x="692" y="884"/>
                  </a:cubicBezTo>
                  <a:cubicBezTo>
                    <a:pt x="700" y="882"/>
                    <a:pt x="700" y="882"/>
                    <a:pt x="700" y="882"/>
                  </a:cubicBezTo>
                  <a:cubicBezTo>
                    <a:pt x="697" y="874"/>
                    <a:pt x="696" y="866"/>
                    <a:pt x="696" y="858"/>
                  </a:cubicBezTo>
                  <a:cubicBezTo>
                    <a:pt x="696" y="851"/>
                    <a:pt x="697" y="843"/>
                    <a:pt x="699" y="836"/>
                  </a:cubicBezTo>
                  <a:close/>
                  <a:moveTo>
                    <a:pt x="680" y="48"/>
                  </a:moveTo>
                  <a:cubicBezTo>
                    <a:pt x="696" y="50"/>
                    <a:pt x="712" y="51"/>
                    <a:pt x="728" y="53"/>
                  </a:cubicBezTo>
                  <a:cubicBezTo>
                    <a:pt x="729" y="45"/>
                    <a:pt x="729" y="45"/>
                    <a:pt x="729" y="45"/>
                  </a:cubicBezTo>
                  <a:cubicBezTo>
                    <a:pt x="713" y="43"/>
                    <a:pt x="697" y="41"/>
                    <a:pt x="681" y="40"/>
                  </a:cubicBezTo>
                  <a:lnTo>
                    <a:pt x="680" y="48"/>
                  </a:lnTo>
                  <a:close/>
                  <a:moveTo>
                    <a:pt x="804" y="724"/>
                  </a:moveTo>
                  <a:cubicBezTo>
                    <a:pt x="807" y="722"/>
                    <a:pt x="810" y="720"/>
                    <a:pt x="812" y="719"/>
                  </a:cubicBezTo>
                  <a:cubicBezTo>
                    <a:pt x="808" y="712"/>
                    <a:pt x="808" y="712"/>
                    <a:pt x="808" y="712"/>
                  </a:cubicBezTo>
                  <a:cubicBezTo>
                    <a:pt x="805" y="713"/>
                    <a:pt x="803" y="715"/>
                    <a:pt x="800" y="717"/>
                  </a:cubicBezTo>
                  <a:cubicBezTo>
                    <a:pt x="788" y="724"/>
                    <a:pt x="777" y="732"/>
                    <a:pt x="768" y="739"/>
                  </a:cubicBezTo>
                  <a:cubicBezTo>
                    <a:pt x="772" y="745"/>
                    <a:pt x="772" y="745"/>
                    <a:pt x="772" y="745"/>
                  </a:cubicBezTo>
                  <a:cubicBezTo>
                    <a:pt x="782" y="738"/>
                    <a:pt x="793" y="731"/>
                    <a:pt x="804" y="724"/>
                  </a:cubicBezTo>
                  <a:close/>
                  <a:moveTo>
                    <a:pt x="510" y="33"/>
                  </a:moveTo>
                  <a:cubicBezTo>
                    <a:pt x="526" y="35"/>
                    <a:pt x="543" y="36"/>
                    <a:pt x="559" y="37"/>
                  </a:cubicBezTo>
                  <a:cubicBezTo>
                    <a:pt x="559" y="29"/>
                    <a:pt x="559" y="29"/>
                    <a:pt x="559" y="29"/>
                  </a:cubicBezTo>
                  <a:cubicBezTo>
                    <a:pt x="543" y="28"/>
                    <a:pt x="527" y="27"/>
                    <a:pt x="511" y="25"/>
                  </a:cubicBezTo>
                  <a:lnTo>
                    <a:pt x="510" y="33"/>
                  </a:lnTo>
                  <a:close/>
                  <a:moveTo>
                    <a:pt x="849" y="66"/>
                  </a:moveTo>
                  <a:cubicBezTo>
                    <a:pt x="865" y="68"/>
                    <a:pt x="881" y="70"/>
                    <a:pt x="897" y="72"/>
                  </a:cubicBezTo>
                  <a:cubicBezTo>
                    <a:pt x="898" y="64"/>
                    <a:pt x="898" y="64"/>
                    <a:pt x="898" y="64"/>
                  </a:cubicBezTo>
                  <a:cubicBezTo>
                    <a:pt x="882" y="62"/>
                    <a:pt x="866" y="60"/>
                    <a:pt x="850" y="58"/>
                  </a:cubicBezTo>
                  <a:lnTo>
                    <a:pt x="849" y="66"/>
                  </a:lnTo>
                  <a:close/>
                  <a:moveTo>
                    <a:pt x="2514" y="1616"/>
                  </a:moveTo>
                  <a:cubicBezTo>
                    <a:pt x="2527" y="1625"/>
                    <a:pt x="2541" y="1634"/>
                    <a:pt x="2553" y="1644"/>
                  </a:cubicBezTo>
                  <a:cubicBezTo>
                    <a:pt x="2558" y="1637"/>
                    <a:pt x="2558" y="1637"/>
                    <a:pt x="2558" y="1637"/>
                  </a:cubicBezTo>
                  <a:cubicBezTo>
                    <a:pt x="2545" y="1628"/>
                    <a:pt x="2532" y="1619"/>
                    <a:pt x="2518" y="1610"/>
                  </a:cubicBezTo>
                  <a:lnTo>
                    <a:pt x="2514" y="1616"/>
                  </a:lnTo>
                  <a:close/>
                  <a:moveTo>
                    <a:pt x="2366" y="1534"/>
                  </a:moveTo>
                  <a:cubicBezTo>
                    <a:pt x="2381" y="1541"/>
                    <a:pt x="2395" y="1549"/>
                    <a:pt x="2409" y="1556"/>
                  </a:cubicBezTo>
                  <a:cubicBezTo>
                    <a:pt x="2413" y="1549"/>
                    <a:pt x="2413" y="1549"/>
                    <a:pt x="2413" y="1549"/>
                  </a:cubicBezTo>
                  <a:cubicBezTo>
                    <a:pt x="2399" y="1541"/>
                    <a:pt x="2384" y="1534"/>
                    <a:pt x="2370" y="1527"/>
                  </a:cubicBezTo>
                  <a:lnTo>
                    <a:pt x="2366" y="1534"/>
                  </a:lnTo>
                  <a:close/>
                  <a:moveTo>
                    <a:pt x="2051" y="1410"/>
                  </a:moveTo>
                  <a:cubicBezTo>
                    <a:pt x="2067" y="1415"/>
                    <a:pt x="2082" y="1420"/>
                    <a:pt x="2097" y="1425"/>
                  </a:cubicBezTo>
                  <a:cubicBezTo>
                    <a:pt x="2100" y="1418"/>
                    <a:pt x="2100" y="1418"/>
                    <a:pt x="2100" y="1418"/>
                  </a:cubicBezTo>
                  <a:cubicBezTo>
                    <a:pt x="2085" y="1413"/>
                    <a:pt x="2069" y="1407"/>
                    <a:pt x="2054" y="1402"/>
                  </a:cubicBezTo>
                  <a:lnTo>
                    <a:pt x="2051" y="1410"/>
                  </a:lnTo>
                  <a:close/>
                  <a:moveTo>
                    <a:pt x="2645" y="1721"/>
                  </a:moveTo>
                  <a:cubicBezTo>
                    <a:pt x="2657" y="1732"/>
                    <a:pt x="2668" y="1744"/>
                    <a:pt x="2678" y="1756"/>
                  </a:cubicBezTo>
                  <a:cubicBezTo>
                    <a:pt x="2684" y="1751"/>
                    <a:pt x="2684" y="1751"/>
                    <a:pt x="2684" y="1751"/>
                  </a:cubicBezTo>
                  <a:cubicBezTo>
                    <a:pt x="2674" y="1739"/>
                    <a:pt x="2663" y="1727"/>
                    <a:pt x="2651" y="1715"/>
                  </a:cubicBezTo>
                  <a:lnTo>
                    <a:pt x="2645" y="1721"/>
                  </a:lnTo>
                  <a:close/>
                  <a:moveTo>
                    <a:pt x="2211" y="1467"/>
                  </a:moveTo>
                  <a:cubicBezTo>
                    <a:pt x="2226" y="1473"/>
                    <a:pt x="2241" y="1479"/>
                    <a:pt x="2256" y="1485"/>
                  </a:cubicBezTo>
                  <a:cubicBezTo>
                    <a:pt x="2259" y="1477"/>
                    <a:pt x="2259" y="1477"/>
                    <a:pt x="2259" y="1477"/>
                  </a:cubicBezTo>
                  <a:cubicBezTo>
                    <a:pt x="2244" y="1471"/>
                    <a:pt x="2229" y="1465"/>
                    <a:pt x="2214" y="1459"/>
                  </a:cubicBezTo>
                  <a:lnTo>
                    <a:pt x="2211" y="1467"/>
                  </a:lnTo>
                  <a:close/>
                  <a:moveTo>
                    <a:pt x="2827" y="2181"/>
                  </a:moveTo>
                  <a:cubicBezTo>
                    <a:pt x="2819" y="2181"/>
                    <a:pt x="2819" y="2181"/>
                    <a:pt x="2819" y="2181"/>
                  </a:cubicBezTo>
                  <a:cubicBezTo>
                    <a:pt x="2820" y="2196"/>
                    <a:pt x="2820" y="2212"/>
                    <a:pt x="2820" y="2229"/>
                  </a:cubicBezTo>
                  <a:cubicBezTo>
                    <a:pt x="2828" y="2229"/>
                    <a:pt x="2828" y="2229"/>
                    <a:pt x="2828" y="2229"/>
                  </a:cubicBezTo>
                  <a:cubicBezTo>
                    <a:pt x="2828" y="2212"/>
                    <a:pt x="2828" y="2196"/>
                    <a:pt x="2827" y="2181"/>
                  </a:cubicBezTo>
                  <a:close/>
                  <a:moveTo>
                    <a:pt x="2802" y="2013"/>
                  </a:moveTo>
                  <a:cubicBezTo>
                    <a:pt x="2805" y="2028"/>
                    <a:pt x="2807" y="2044"/>
                    <a:pt x="2810" y="2060"/>
                  </a:cubicBezTo>
                  <a:cubicBezTo>
                    <a:pt x="2818" y="2059"/>
                    <a:pt x="2818" y="2059"/>
                    <a:pt x="2818" y="2059"/>
                  </a:cubicBezTo>
                  <a:cubicBezTo>
                    <a:pt x="2815" y="2043"/>
                    <a:pt x="2813" y="2027"/>
                    <a:pt x="2810" y="2011"/>
                  </a:cubicBezTo>
                  <a:lnTo>
                    <a:pt x="2802" y="2013"/>
                  </a:lnTo>
                  <a:close/>
                  <a:moveTo>
                    <a:pt x="2746" y="1855"/>
                  </a:moveTo>
                  <a:cubicBezTo>
                    <a:pt x="2754" y="1869"/>
                    <a:pt x="2761" y="1883"/>
                    <a:pt x="2767" y="1898"/>
                  </a:cubicBezTo>
                  <a:cubicBezTo>
                    <a:pt x="2774" y="1895"/>
                    <a:pt x="2774" y="1895"/>
                    <a:pt x="2774" y="1895"/>
                  </a:cubicBezTo>
                  <a:cubicBezTo>
                    <a:pt x="2768" y="1880"/>
                    <a:pt x="2761" y="1865"/>
                    <a:pt x="2753" y="1851"/>
                  </a:cubicBezTo>
                  <a:lnTo>
                    <a:pt x="2746" y="1855"/>
                  </a:lnTo>
                  <a:close/>
                  <a:moveTo>
                    <a:pt x="1397" y="1230"/>
                  </a:moveTo>
                  <a:cubicBezTo>
                    <a:pt x="1412" y="1235"/>
                    <a:pt x="1428" y="1239"/>
                    <a:pt x="1444" y="1243"/>
                  </a:cubicBezTo>
                  <a:cubicBezTo>
                    <a:pt x="1446" y="1235"/>
                    <a:pt x="1446" y="1235"/>
                    <a:pt x="1446" y="1235"/>
                  </a:cubicBezTo>
                  <a:cubicBezTo>
                    <a:pt x="1430" y="1231"/>
                    <a:pt x="1414" y="1227"/>
                    <a:pt x="1399" y="1222"/>
                  </a:cubicBezTo>
                  <a:lnTo>
                    <a:pt x="1397" y="1230"/>
                  </a:lnTo>
                  <a:close/>
                  <a:moveTo>
                    <a:pt x="1397" y="171"/>
                  </a:moveTo>
                  <a:cubicBezTo>
                    <a:pt x="1382" y="166"/>
                    <a:pt x="1367" y="161"/>
                    <a:pt x="1351" y="156"/>
                  </a:cubicBezTo>
                  <a:cubicBezTo>
                    <a:pt x="1348" y="163"/>
                    <a:pt x="1348" y="163"/>
                    <a:pt x="1348" y="163"/>
                  </a:cubicBezTo>
                  <a:cubicBezTo>
                    <a:pt x="1364" y="168"/>
                    <a:pt x="1380" y="174"/>
                    <a:pt x="1394" y="179"/>
                  </a:cubicBezTo>
                  <a:lnTo>
                    <a:pt x="1397" y="171"/>
                  </a:lnTo>
                  <a:close/>
                  <a:moveTo>
                    <a:pt x="1442" y="466"/>
                  </a:moveTo>
                  <a:cubicBezTo>
                    <a:pt x="1439" y="458"/>
                    <a:pt x="1439" y="458"/>
                    <a:pt x="1439" y="458"/>
                  </a:cubicBezTo>
                  <a:cubicBezTo>
                    <a:pt x="1425" y="464"/>
                    <a:pt x="1410" y="471"/>
                    <a:pt x="1394" y="477"/>
                  </a:cubicBezTo>
                  <a:cubicBezTo>
                    <a:pt x="1397" y="485"/>
                    <a:pt x="1397" y="485"/>
                    <a:pt x="1397" y="485"/>
                  </a:cubicBezTo>
                  <a:cubicBezTo>
                    <a:pt x="1413" y="478"/>
                    <a:pt x="1428" y="472"/>
                    <a:pt x="1442" y="466"/>
                  </a:cubicBezTo>
                  <a:close/>
                  <a:moveTo>
                    <a:pt x="1889" y="1360"/>
                  </a:moveTo>
                  <a:cubicBezTo>
                    <a:pt x="1905" y="1365"/>
                    <a:pt x="1920" y="1369"/>
                    <a:pt x="1936" y="1374"/>
                  </a:cubicBezTo>
                  <a:cubicBezTo>
                    <a:pt x="1938" y="1366"/>
                    <a:pt x="1938" y="1366"/>
                    <a:pt x="1938" y="1366"/>
                  </a:cubicBezTo>
                  <a:cubicBezTo>
                    <a:pt x="1923" y="1362"/>
                    <a:pt x="1907" y="1357"/>
                    <a:pt x="1891" y="1353"/>
                  </a:cubicBezTo>
                  <a:lnTo>
                    <a:pt x="1889" y="1360"/>
                  </a:lnTo>
                  <a:close/>
                  <a:moveTo>
                    <a:pt x="1526" y="240"/>
                  </a:moveTo>
                  <a:cubicBezTo>
                    <a:pt x="1520" y="235"/>
                    <a:pt x="1514" y="230"/>
                    <a:pt x="1507" y="225"/>
                  </a:cubicBezTo>
                  <a:cubicBezTo>
                    <a:pt x="1502" y="232"/>
                    <a:pt x="1502" y="232"/>
                    <a:pt x="1502" y="232"/>
                  </a:cubicBezTo>
                  <a:cubicBezTo>
                    <a:pt x="1509" y="236"/>
                    <a:pt x="1515" y="241"/>
                    <a:pt x="1521" y="246"/>
                  </a:cubicBezTo>
                  <a:cubicBezTo>
                    <a:pt x="1528" y="251"/>
                    <a:pt x="1534" y="257"/>
                    <a:pt x="1539" y="262"/>
                  </a:cubicBezTo>
                  <a:cubicBezTo>
                    <a:pt x="1545" y="256"/>
                    <a:pt x="1545" y="256"/>
                    <a:pt x="1545" y="256"/>
                  </a:cubicBezTo>
                  <a:cubicBezTo>
                    <a:pt x="1539" y="251"/>
                    <a:pt x="1533" y="245"/>
                    <a:pt x="1526" y="240"/>
                  </a:cubicBezTo>
                  <a:close/>
                  <a:moveTo>
                    <a:pt x="1725" y="1316"/>
                  </a:moveTo>
                  <a:cubicBezTo>
                    <a:pt x="1741" y="1320"/>
                    <a:pt x="1757" y="1324"/>
                    <a:pt x="1772" y="1328"/>
                  </a:cubicBezTo>
                  <a:cubicBezTo>
                    <a:pt x="1774" y="1320"/>
                    <a:pt x="1774" y="1320"/>
                    <a:pt x="1774" y="1320"/>
                  </a:cubicBezTo>
                  <a:cubicBezTo>
                    <a:pt x="1759" y="1316"/>
                    <a:pt x="1743" y="1312"/>
                    <a:pt x="1727" y="1308"/>
                  </a:cubicBezTo>
                  <a:lnTo>
                    <a:pt x="1725" y="1316"/>
                  </a:lnTo>
                  <a:close/>
                  <a:moveTo>
                    <a:pt x="1561" y="1275"/>
                  </a:moveTo>
                  <a:cubicBezTo>
                    <a:pt x="1576" y="1279"/>
                    <a:pt x="1592" y="1283"/>
                    <a:pt x="1608" y="1287"/>
                  </a:cubicBezTo>
                  <a:cubicBezTo>
                    <a:pt x="1610" y="1279"/>
                    <a:pt x="1610" y="1279"/>
                    <a:pt x="1610" y="1279"/>
                  </a:cubicBezTo>
                  <a:cubicBezTo>
                    <a:pt x="1594" y="1275"/>
                    <a:pt x="1578" y="1271"/>
                    <a:pt x="1563" y="1267"/>
                  </a:cubicBezTo>
                  <a:lnTo>
                    <a:pt x="1561" y="1275"/>
                  </a:lnTo>
                  <a:close/>
                  <a:moveTo>
                    <a:pt x="1573" y="363"/>
                  </a:moveTo>
                  <a:cubicBezTo>
                    <a:pt x="1567" y="375"/>
                    <a:pt x="1556" y="387"/>
                    <a:pt x="1543" y="399"/>
                  </a:cubicBezTo>
                  <a:cubicBezTo>
                    <a:pt x="1548" y="405"/>
                    <a:pt x="1548" y="405"/>
                    <a:pt x="1548" y="405"/>
                  </a:cubicBezTo>
                  <a:cubicBezTo>
                    <a:pt x="1562" y="393"/>
                    <a:pt x="1573" y="380"/>
                    <a:pt x="1580" y="367"/>
                  </a:cubicBezTo>
                  <a:lnTo>
                    <a:pt x="1573" y="3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930535" y="3893458"/>
              <a:ext cx="425462" cy="693345"/>
            </a:xfrm>
            <a:custGeom>
              <a:rect b="b" l="l" r="r" t="t"/>
              <a:pathLst>
                <a:path extrusionOk="0" h="316" w="194">
                  <a:moveTo>
                    <a:pt x="97" y="0"/>
                  </a:moveTo>
                  <a:cubicBezTo>
                    <a:pt x="43" y="0"/>
                    <a:pt x="0" y="43"/>
                    <a:pt x="0" y="97"/>
                  </a:cubicBezTo>
                  <a:cubicBezTo>
                    <a:pt x="0" y="150"/>
                    <a:pt x="97" y="316"/>
                    <a:pt x="97" y="316"/>
                  </a:cubicBezTo>
                  <a:cubicBezTo>
                    <a:pt x="97" y="316"/>
                    <a:pt x="194" y="150"/>
                    <a:pt x="194" y="97"/>
                  </a:cubicBezTo>
                  <a:cubicBezTo>
                    <a:pt x="194" y="43"/>
                    <a:pt x="150" y="0"/>
                    <a:pt x="97" y="0"/>
                  </a:cubicBezTo>
                  <a:close/>
                  <a:moveTo>
                    <a:pt x="97" y="153"/>
                  </a:moveTo>
                  <a:cubicBezTo>
                    <a:pt x="70" y="153"/>
                    <a:pt x="47" y="131"/>
                    <a:pt x="47" y="104"/>
                  </a:cubicBezTo>
                  <a:cubicBezTo>
                    <a:pt x="47" y="77"/>
                    <a:pt x="70" y="54"/>
                    <a:pt x="97" y="54"/>
                  </a:cubicBezTo>
                  <a:cubicBezTo>
                    <a:pt x="124" y="54"/>
                    <a:pt x="146" y="77"/>
                    <a:pt x="146" y="104"/>
                  </a:cubicBezTo>
                  <a:cubicBezTo>
                    <a:pt x="146" y="131"/>
                    <a:pt x="124" y="153"/>
                    <a:pt x="97" y="153"/>
                  </a:cubicBezTo>
                  <a:close/>
                </a:path>
              </a:pathLst>
            </a:custGeom>
            <a:gradFill>
              <a:gsLst>
                <a:gs pos="0">
                  <a:srgbClr val="E2AA00"/>
                </a:gs>
                <a:gs pos="23000">
                  <a:srgbClr val="E2AA00"/>
                </a:gs>
                <a:gs pos="69000">
                  <a:srgbClr val="BF9000"/>
                </a:gs>
                <a:gs pos="97000">
                  <a:srgbClr val="B28600"/>
                </a:gs>
                <a:gs pos="100000">
                  <a:srgbClr val="B28600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4626787" y="5487848"/>
              <a:ext cx="618995" cy="1007384"/>
            </a:xfrm>
            <a:custGeom>
              <a:rect b="b" l="l" r="r" t="t"/>
              <a:pathLst>
                <a:path extrusionOk="0" h="316" w="194">
                  <a:moveTo>
                    <a:pt x="97" y="0"/>
                  </a:moveTo>
                  <a:cubicBezTo>
                    <a:pt x="44" y="0"/>
                    <a:pt x="0" y="43"/>
                    <a:pt x="0" y="97"/>
                  </a:cubicBezTo>
                  <a:cubicBezTo>
                    <a:pt x="0" y="150"/>
                    <a:pt x="97" y="316"/>
                    <a:pt x="97" y="316"/>
                  </a:cubicBezTo>
                  <a:cubicBezTo>
                    <a:pt x="97" y="316"/>
                    <a:pt x="194" y="150"/>
                    <a:pt x="194" y="97"/>
                  </a:cubicBezTo>
                  <a:cubicBezTo>
                    <a:pt x="194" y="43"/>
                    <a:pt x="151" y="0"/>
                    <a:pt x="97" y="0"/>
                  </a:cubicBezTo>
                  <a:close/>
                  <a:moveTo>
                    <a:pt x="97" y="153"/>
                  </a:moveTo>
                  <a:cubicBezTo>
                    <a:pt x="70" y="153"/>
                    <a:pt x="48" y="131"/>
                    <a:pt x="48" y="104"/>
                  </a:cubicBezTo>
                  <a:cubicBezTo>
                    <a:pt x="48" y="76"/>
                    <a:pt x="70" y="54"/>
                    <a:pt x="97" y="54"/>
                  </a:cubicBezTo>
                  <a:cubicBezTo>
                    <a:pt x="124" y="54"/>
                    <a:pt x="147" y="76"/>
                    <a:pt x="147" y="104"/>
                  </a:cubicBezTo>
                  <a:cubicBezTo>
                    <a:pt x="147" y="131"/>
                    <a:pt x="124" y="153"/>
                    <a:pt x="97" y="153"/>
                  </a:cubicBezTo>
                  <a:close/>
                </a:path>
              </a:pathLst>
            </a:custGeom>
            <a:gradFill>
              <a:gsLst>
                <a:gs pos="0">
                  <a:srgbClr val="3864B2"/>
                </a:gs>
                <a:gs pos="23000">
                  <a:srgbClr val="3864B2"/>
                </a:gs>
                <a:gs pos="69000">
                  <a:srgbClr val="2F5496"/>
                </a:gs>
                <a:gs pos="97000">
                  <a:srgbClr val="2C4E8C"/>
                </a:gs>
                <a:gs pos="100000">
                  <a:srgbClr val="2C4E8C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3455774" y="4097385"/>
              <a:ext cx="523707" cy="852309"/>
            </a:xfrm>
            <a:custGeom>
              <a:rect b="b" l="l" r="r" t="t"/>
              <a:pathLst>
                <a:path extrusionOk="0" h="316" w="194">
                  <a:moveTo>
                    <a:pt x="97" y="0"/>
                  </a:moveTo>
                  <a:cubicBezTo>
                    <a:pt x="44" y="0"/>
                    <a:pt x="0" y="43"/>
                    <a:pt x="0" y="97"/>
                  </a:cubicBezTo>
                  <a:cubicBezTo>
                    <a:pt x="0" y="150"/>
                    <a:pt x="97" y="316"/>
                    <a:pt x="97" y="316"/>
                  </a:cubicBezTo>
                  <a:cubicBezTo>
                    <a:pt x="97" y="316"/>
                    <a:pt x="194" y="150"/>
                    <a:pt x="194" y="97"/>
                  </a:cubicBezTo>
                  <a:cubicBezTo>
                    <a:pt x="194" y="43"/>
                    <a:pt x="151" y="0"/>
                    <a:pt x="97" y="0"/>
                  </a:cubicBezTo>
                  <a:close/>
                  <a:moveTo>
                    <a:pt x="97" y="153"/>
                  </a:moveTo>
                  <a:cubicBezTo>
                    <a:pt x="70" y="153"/>
                    <a:pt x="48" y="131"/>
                    <a:pt x="48" y="104"/>
                  </a:cubicBezTo>
                  <a:cubicBezTo>
                    <a:pt x="48" y="76"/>
                    <a:pt x="70" y="54"/>
                    <a:pt x="97" y="54"/>
                  </a:cubicBezTo>
                  <a:cubicBezTo>
                    <a:pt x="124" y="54"/>
                    <a:pt x="147" y="76"/>
                    <a:pt x="147" y="104"/>
                  </a:cubicBezTo>
                  <a:cubicBezTo>
                    <a:pt x="147" y="131"/>
                    <a:pt x="124" y="153"/>
                    <a:pt x="97" y="1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3000">
                  <a:schemeClr val="accent2"/>
                </a:gs>
                <a:gs pos="69000">
                  <a:srgbClr val="C55A11"/>
                </a:gs>
                <a:gs pos="97000">
                  <a:srgbClr val="C55A11"/>
                </a:gs>
                <a:gs pos="100000">
                  <a:srgbClr val="C55A1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603816" y="1827902"/>
              <a:ext cx="350668" cy="571460"/>
            </a:xfrm>
            <a:custGeom>
              <a:rect b="b" l="l" r="r" t="t"/>
              <a:pathLst>
                <a:path extrusionOk="0" h="316" w="194">
                  <a:moveTo>
                    <a:pt x="97" y="0"/>
                  </a:moveTo>
                  <a:cubicBezTo>
                    <a:pt x="43" y="0"/>
                    <a:pt x="0" y="43"/>
                    <a:pt x="0" y="97"/>
                  </a:cubicBezTo>
                  <a:cubicBezTo>
                    <a:pt x="0" y="150"/>
                    <a:pt x="97" y="316"/>
                    <a:pt x="97" y="316"/>
                  </a:cubicBezTo>
                  <a:cubicBezTo>
                    <a:pt x="97" y="316"/>
                    <a:pt x="194" y="150"/>
                    <a:pt x="194" y="97"/>
                  </a:cubicBezTo>
                  <a:cubicBezTo>
                    <a:pt x="194" y="43"/>
                    <a:pt x="150" y="0"/>
                    <a:pt x="97" y="0"/>
                  </a:cubicBezTo>
                  <a:close/>
                  <a:moveTo>
                    <a:pt x="97" y="153"/>
                  </a:moveTo>
                  <a:cubicBezTo>
                    <a:pt x="70" y="153"/>
                    <a:pt x="47" y="131"/>
                    <a:pt x="47" y="104"/>
                  </a:cubicBezTo>
                  <a:cubicBezTo>
                    <a:pt x="47" y="77"/>
                    <a:pt x="70" y="54"/>
                    <a:pt x="97" y="54"/>
                  </a:cubicBezTo>
                  <a:cubicBezTo>
                    <a:pt x="124" y="54"/>
                    <a:pt x="146" y="77"/>
                    <a:pt x="146" y="104"/>
                  </a:cubicBezTo>
                  <a:cubicBezTo>
                    <a:pt x="146" y="131"/>
                    <a:pt x="124" y="153"/>
                    <a:pt x="97" y="153"/>
                  </a:cubicBezTo>
                  <a:close/>
                </a:path>
              </a:pathLst>
            </a:custGeom>
            <a:gradFill>
              <a:gsLst>
                <a:gs pos="0">
                  <a:srgbClr val="63993F"/>
                </a:gs>
                <a:gs pos="23000">
                  <a:srgbClr val="63993F"/>
                </a:gs>
                <a:gs pos="69000">
                  <a:srgbClr val="548135"/>
                </a:gs>
                <a:gs pos="97000">
                  <a:srgbClr val="4E7931"/>
                </a:gs>
                <a:gs pos="100000">
                  <a:srgbClr val="4E793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2944545" y="2273436"/>
              <a:ext cx="408957" cy="666449"/>
            </a:xfrm>
            <a:custGeom>
              <a:rect b="b" l="l" r="r" t="t"/>
              <a:pathLst>
                <a:path extrusionOk="0" h="316" w="194">
                  <a:moveTo>
                    <a:pt x="97" y="0"/>
                  </a:moveTo>
                  <a:cubicBezTo>
                    <a:pt x="43" y="0"/>
                    <a:pt x="0" y="43"/>
                    <a:pt x="0" y="97"/>
                  </a:cubicBezTo>
                  <a:cubicBezTo>
                    <a:pt x="0" y="150"/>
                    <a:pt x="97" y="316"/>
                    <a:pt x="97" y="316"/>
                  </a:cubicBezTo>
                  <a:cubicBezTo>
                    <a:pt x="97" y="316"/>
                    <a:pt x="194" y="150"/>
                    <a:pt x="194" y="97"/>
                  </a:cubicBezTo>
                  <a:cubicBezTo>
                    <a:pt x="194" y="43"/>
                    <a:pt x="150" y="0"/>
                    <a:pt x="97" y="0"/>
                  </a:cubicBezTo>
                  <a:close/>
                  <a:moveTo>
                    <a:pt x="97" y="153"/>
                  </a:moveTo>
                  <a:cubicBezTo>
                    <a:pt x="70" y="153"/>
                    <a:pt x="47" y="131"/>
                    <a:pt x="47" y="104"/>
                  </a:cubicBezTo>
                  <a:cubicBezTo>
                    <a:pt x="47" y="77"/>
                    <a:pt x="70" y="54"/>
                    <a:pt x="97" y="54"/>
                  </a:cubicBezTo>
                  <a:cubicBezTo>
                    <a:pt x="124" y="54"/>
                    <a:pt x="146" y="77"/>
                    <a:pt x="146" y="104"/>
                  </a:cubicBezTo>
                  <a:cubicBezTo>
                    <a:pt x="146" y="131"/>
                    <a:pt x="124" y="153"/>
                    <a:pt x="97" y="153"/>
                  </a:cubicBezTo>
                  <a:close/>
                </a:path>
              </a:pathLst>
            </a:custGeom>
            <a:gradFill>
              <a:gsLst>
                <a:gs pos="0">
                  <a:srgbClr val="408ACE"/>
                </a:gs>
                <a:gs pos="23000">
                  <a:srgbClr val="408ACE"/>
                </a:gs>
                <a:gs pos="69000">
                  <a:srgbClr val="2E75B5"/>
                </a:gs>
                <a:gs pos="97000">
                  <a:srgbClr val="2B6DA9"/>
                </a:gs>
                <a:gs pos="100000">
                  <a:srgbClr val="2B6DA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7"/>
          <p:cNvGrpSpPr/>
          <p:nvPr/>
        </p:nvGrpSpPr>
        <p:grpSpPr>
          <a:xfrm>
            <a:off x="4825204" y="2123435"/>
            <a:ext cx="2071283" cy="821616"/>
            <a:chOff x="350992" y="4701648"/>
            <a:chExt cx="2644332" cy="821616"/>
          </a:xfrm>
        </p:grpSpPr>
        <p:sp>
          <p:nvSpPr>
            <p:cNvPr id="185" name="Google Shape;185;p7"/>
            <p:cNvSpPr txBox="1"/>
            <p:nvPr/>
          </p:nvSpPr>
          <p:spPr>
            <a:xfrm>
              <a:off x="350992" y="5000044"/>
              <a:ext cx="26443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Web Scraping using Python library Selenium.</a:t>
              </a:r>
              <a:endParaRPr/>
            </a:p>
          </p:txBody>
        </p:sp>
        <p:sp>
          <p:nvSpPr>
            <p:cNvPr id="186" name="Google Shape;186;p7"/>
            <p:cNvSpPr txBox="1"/>
            <p:nvPr/>
          </p:nvSpPr>
          <p:spPr>
            <a:xfrm>
              <a:off x="350992" y="4701648"/>
              <a:ext cx="2644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 u="sng">
                  <a:solidFill>
                    <a:srgbClr val="F2F2F2"/>
                  </a:solidFill>
                  <a:latin typeface="Inter"/>
                  <a:ea typeface="Inter"/>
                  <a:cs typeface="Inter"/>
                  <a:sym typeface="Inter"/>
                </a:rPr>
                <a:t>WEB SCRAPING</a:t>
              </a:r>
              <a:endParaRPr b="1" sz="1200" u="sng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7" name="Google Shape;187;p7"/>
          <p:cNvGrpSpPr/>
          <p:nvPr/>
        </p:nvGrpSpPr>
        <p:grpSpPr>
          <a:xfrm>
            <a:off x="7285909" y="2123435"/>
            <a:ext cx="1955192" cy="821616"/>
            <a:chOff x="350992" y="4701648"/>
            <a:chExt cx="2644332" cy="821616"/>
          </a:xfrm>
        </p:grpSpPr>
        <p:sp>
          <p:nvSpPr>
            <p:cNvPr id="188" name="Google Shape;188;p7"/>
            <p:cNvSpPr txBox="1"/>
            <p:nvPr/>
          </p:nvSpPr>
          <p:spPr>
            <a:xfrm>
              <a:off x="350992" y="5000044"/>
              <a:ext cx="26443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Data Cleaning using  Excel &amp; Python.</a:t>
              </a:r>
              <a:endParaRPr/>
            </a:p>
          </p:txBody>
        </p:sp>
        <p:sp>
          <p:nvSpPr>
            <p:cNvPr id="189" name="Google Shape;189;p7"/>
            <p:cNvSpPr txBox="1"/>
            <p:nvPr/>
          </p:nvSpPr>
          <p:spPr>
            <a:xfrm>
              <a:off x="350992" y="4701648"/>
              <a:ext cx="2644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 u="sng">
                  <a:solidFill>
                    <a:srgbClr val="F2F2F2"/>
                  </a:solidFill>
                  <a:latin typeface="Inter"/>
                  <a:ea typeface="Inter"/>
                  <a:cs typeface="Inter"/>
                  <a:sym typeface="Inter"/>
                </a:rPr>
                <a:t>DATA CLEANING</a:t>
              </a:r>
              <a:endParaRPr/>
            </a:p>
          </p:txBody>
        </p:sp>
      </p:grpSp>
      <p:grpSp>
        <p:nvGrpSpPr>
          <p:cNvPr id="190" name="Google Shape;190;p7"/>
          <p:cNvGrpSpPr/>
          <p:nvPr/>
        </p:nvGrpSpPr>
        <p:grpSpPr>
          <a:xfrm>
            <a:off x="9539828" y="2123435"/>
            <a:ext cx="2346969" cy="840285"/>
            <a:chOff x="350991" y="4701648"/>
            <a:chExt cx="2808157" cy="840285"/>
          </a:xfrm>
        </p:grpSpPr>
        <p:sp>
          <p:nvSpPr>
            <p:cNvPr id="191" name="Google Shape;191;p7"/>
            <p:cNvSpPr txBox="1"/>
            <p:nvPr/>
          </p:nvSpPr>
          <p:spPr>
            <a:xfrm>
              <a:off x="415055" y="5018713"/>
              <a:ext cx="26443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Insight Generation using SQL and Power BI.</a:t>
              </a:r>
              <a:endParaRPr/>
            </a:p>
          </p:txBody>
        </p:sp>
        <p:sp>
          <p:nvSpPr>
            <p:cNvPr id="192" name="Google Shape;192;p7"/>
            <p:cNvSpPr txBox="1"/>
            <p:nvPr/>
          </p:nvSpPr>
          <p:spPr>
            <a:xfrm>
              <a:off x="350991" y="4701648"/>
              <a:ext cx="28081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 u="sng">
                  <a:solidFill>
                    <a:srgbClr val="F2F2F2"/>
                  </a:solidFill>
                  <a:latin typeface="Inter"/>
                  <a:ea typeface="Inter"/>
                  <a:cs typeface="Inter"/>
                  <a:sym typeface="Inter"/>
                </a:rPr>
                <a:t>GENERATE INSIGHTS</a:t>
              </a:r>
              <a:endParaRPr/>
            </a:p>
          </p:txBody>
        </p:sp>
      </p:grpSp>
      <p:grpSp>
        <p:nvGrpSpPr>
          <p:cNvPr id="193" name="Google Shape;193;p7"/>
          <p:cNvGrpSpPr/>
          <p:nvPr/>
        </p:nvGrpSpPr>
        <p:grpSpPr>
          <a:xfrm>
            <a:off x="7285909" y="4464975"/>
            <a:ext cx="1955192" cy="821616"/>
            <a:chOff x="350992" y="4701648"/>
            <a:chExt cx="2644332" cy="821616"/>
          </a:xfrm>
        </p:grpSpPr>
        <p:sp>
          <p:nvSpPr>
            <p:cNvPr id="194" name="Google Shape;194;p7"/>
            <p:cNvSpPr txBox="1"/>
            <p:nvPr/>
          </p:nvSpPr>
          <p:spPr>
            <a:xfrm>
              <a:off x="350992" y="5000044"/>
              <a:ext cx="26443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ML Model Building Using Sci-kit Learn.</a:t>
              </a:r>
              <a:endParaRPr/>
            </a:p>
          </p:txBody>
        </p:sp>
        <p:sp>
          <p:nvSpPr>
            <p:cNvPr id="195" name="Google Shape;195;p7"/>
            <p:cNvSpPr txBox="1"/>
            <p:nvPr/>
          </p:nvSpPr>
          <p:spPr>
            <a:xfrm>
              <a:off x="350992" y="4701648"/>
              <a:ext cx="2644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 u="sng">
                  <a:solidFill>
                    <a:srgbClr val="F2F2F2"/>
                  </a:solidFill>
                  <a:latin typeface="Inter"/>
                  <a:ea typeface="Inter"/>
                  <a:cs typeface="Inter"/>
                  <a:sym typeface="Inter"/>
                </a:rPr>
                <a:t>MODEL BUILDING</a:t>
              </a:r>
              <a:endParaRPr/>
            </a:p>
          </p:txBody>
        </p:sp>
      </p:grpSp>
      <p:sp>
        <p:nvSpPr>
          <p:cNvPr id="196" name="Google Shape;196;p7"/>
          <p:cNvSpPr/>
          <p:nvPr/>
        </p:nvSpPr>
        <p:spPr>
          <a:xfrm>
            <a:off x="11901714" y="0"/>
            <a:ext cx="290286" cy="823908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3137" y="1458386"/>
            <a:ext cx="472863" cy="51815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198" name="Google Shape;198;p7"/>
          <p:cNvPicPr preferRelativeResize="0"/>
          <p:nvPr/>
        </p:nvPicPr>
        <p:blipFill rotWithShape="1">
          <a:blip r:embed="rId5">
            <a:alphaModFix/>
          </a:blip>
          <a:srcRect b="11819" l="23104" r="22011" t="13617"/>
          <a:stretch/>
        </p:blipFill>
        <p:spPr>
          <a:xfrm>
            <a:off x="7977310" y="1458239"/>
            <a:ext cx="572389" cy="5184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grpSp>
        <p:nvGrpSpPr>
          <p:cNvPr id="199" name="Google Shape;199;p7"/>
          <p:cNvGrpSpPr/>
          <p:nvPr/>
        </p:nvGrpSpPr>
        <p:grpSpPr>
          <a:xfrm>
            <a:off x="9512770" y="4496494"/>
            <a:ext cx="2401083" cy="811091"/>
            <a:chOff x="350992" y="4701648"/>
            <a:chExt cx="2808159" cy="811091"/>
          </a:xfrm>
        </p:grpSpPr>
        <p:sp>
          <p:nvSpPr>
            <p:cNvPr id="200" name="Google Shape;200;p7"/>
            <p:cNvSpPr txBox="1"/>
            <p:nvPr/>
          </p:nvSpPr>
          <p:spPr>
            <a:xfrm>
              <a:off x="383816" y="4989519"/>
              <a:ext cx="26443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Model Deployment using Stream-lit.</a:t>
              </a:r>
              <a:endParaRPr/>
            </a:p>
          </p:txBody>
        </p:sp>
        <p:sp>
          <p:nvSpPr>
            <p:cNvPr id="201" name="Google Shape;201;p7"/>
            <p:cNvSpPr txBox="1"/>
            <p:nvPr/>
          </p:nvSpPr>
          <p:spPr>
            <a:xfrm>
              <a:off x="350992" y="4701648"/>
              <a:ext cx="2808159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 u="sng">
                  <a:solidFill>
                    <a:srgbClr val="F2F2F2"/>
                  </a:solidFill>
                  <a:latin typeface="Inter"/>
                  <a:ea typeface="Inter"/>
                  <a:cs typeface="Inter"/>
                  <a:sym typeface="Inter"/>
                </a:rPr>
                <a:t>MODEL DEPLOYMENT</a:t>
              </a:r>
              <a:endParaRPr/>
            </a:p>
          </p:txBody>
        </p:sp>
      </p:grpSp>
      <p:pic>
        <p:nvPicPr>
          <p:cNvPr id="202" name="Google Shape;20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13357" y="3757044"/>
            <a:ext cx="799914" cy="5184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203" name="Google Shape;20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02398" y="1455837"/>
            <a:ext cx="518400" cy="5184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204" name="Google Shape;204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09073" y="3762853"/>
            <a:ext cx="518400" cy="5184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"/>
          <p:cNvSpPr/>
          <p:nvPr/>
        </p:nvSpPr>
        <p:spPr>
          <a:xfrm rot="670143">
            <a:off x="-778943" y="-580700"/>
            <a:ext cx="4802320" cy="7909676"/>
          </a:xfrm>
          <a:prstGeom prst="rect">
            <a:avLst/>
          </a:prstGeom>
          <a:solidFill>
            <a:srgbClr val="262626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8"/>
          <p:cNvSpPr txBox="1"/>
          <p:nvPr/>
        </p:nvSpPr>
        <p:spPr>
          <a:xfrm>
            <a:off x="1101395" y="636019"/>
            <a:ext cx="1873905" cy="6285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b="1" lang="en-US" sz="3200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/>
          </a:p>
        </p:txBody>
      </p:sp>
      <p:graphicFrame>
        <p:nvGraphicFramePr>
          <p:cNvPr id="212" name="Google Shape;212;p8"/>
          <p:cNvGraphicFramePr/>
          <p:nvPr/>
        </p:nvGraphicFramePr>
        <p:xfrm>
          <a:off x="4254759" y="950301"/>
          <a:ext cx="7495102" cy="4648066"/>
        </p:xfrm>
        <a:graphic>
          <a:graphicData uri="http://schemas.openxmlformats.org/drawingml/2006/chart">
            <c:chart r:id="rId4"/>
          </a:graphicData>
        </a:graphic>
      </p:graphicFrame>
      <p:sp>
        <p:nvSpPr>
          <p:cNvPr id="213" name="Google Shape;213;p8"/>
          <p:cNvSpPr txBox="1"/>
          <p:nvPr/>
        </p:nvSpPr>
        <p:spPr>
          <a:xfrm>
            <a:off x="434155" y="2678039"/>
            <a:ext cx="320838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Most of the listed companies on </a:t>
            </a:r>
            <a:r>
              <a:rPr b="1" lang="en-US" sz="20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Instahyre</a:t>
            </a: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have low LinkedIn Followers.</a:t>
            </a:r>
            <a:endParaRPr/>
          </a:p>
        </p:txBody>
      </p:sp>
      <p:sp>
        <p:nvSpPr>
          <p:cNvPr id="214" name="Google Shape;214;p8"/>
          <p:cNvSpPr txBox="1"/>
          <p:nvPr/>
        </p:nvSpPr>
        <p:spPr>
          <a:xfrm>
            <a:off x="3642551" y="6175550"/>
            <a:ext cx="411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B050"/>
                </a:solidFill>
                <a:latin typeface="Inter"/>
                <a:ea typeface="Inter"/>
                <a:cs typeface="Inter"/>
                <a:sym typeface="Inter"/>
              </a:rPr>
              <a:t>Massive Following :</a:t>
            </a:r>
            <a:r>
              <a:rPr b="1" lang="en-US" sz="1400">
                <a:solidFill>
                  <a:srgbClr val="FAF9F9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i="1" lang="en-US" sz="1400">
                <a:solidFill>
                  <a:srgbClr val="FAF9F9"/>
                </a:solidFill>
                <a:latin typeface="Inter"/>
                <a:ea typeface="Inter"/>
                <a:cs typeface="Inter"/>
                <a:sym typeface="Inter"/>
              </a:rPr>
              <a:t>Followers more than 50K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B050"/>
                </a:solidFill>
                <a:latin typeface="Inter"/>
                <a:ea typeface="Inter"/>
                <a:cs typeface="Inter"/>
                <a:sym typeface="Inter"/>
              </a:rPr>
              <a:t>Low Following :</a:t>
            </a:r>
            <a:r>
              <a:rPr b="1" lang="en-US" sz="1400">
                <a:solidFill>
                  <a:srgbClr val="FAF9F9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i="1" lang="en-US" sz="1400">
                <a:solidFill>
                  <a:srgbClr val="FAF9F9"/>
                </a:solidFill>
                <a:latin typeface="Inter"/>
                <a:ea typeface="Inter"/>
                <a:cs typeface="Inter"/>
                <a:sym typeface="Inter"/>
              </a:rPr>
              <a:t>Followers less than 50K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"/>
          <p:cNvSpPr/>
          <p:nvPr/>
        </p:nvSpPr>
        <p:spPr>
          <a:xfrm>
            <a:off x="-1" y="0"/>
            <a:ext cx="4023377" cy="6858000"/>
          </a:xfrm>
          <a:prstGeom prst="rect">
            <a:avLst/>
          </a:prstGeom>
          <a:solidFill>
            <a:srgbClr val="262626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9"/>
          <p:cNvSpPr txBox="1"/>
          <p:nvPr/>
        </p:nvSpPr>
        <p:spPr>
          <a:xfrm>
            <a:off x="1101395" y="636019"/>
            <a:ext cx="1873905" cy="6285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b="1" lang="en-US" sz="3200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/>
          </a:p>
        </p:txBody>
      </p:sp>
      <p:sp>
        <p:nvSpPr>
          <p:cNvPr id="222" name="Google Shape;222;p9"/>
          <p:cNvSpPr txBox="1"/>
          <p:nvPr/>
        </p:nvSpPr>
        <p:spPr>
          <a:xfrm>
            <a:off x="434155" y="2678039"/>
            <a:ext cx="320838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Companies Founded after year </a:t>
            </a:r>
            <a:r>
              <a:rPr b="1" lang="en-US" sz="200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have the most Job Opportunities.</a:t>
            </a:r>
            <a:endParaRPr/>
          </a:p>
        </p:txBody>
      </p:sp>
      <p:graphicFrame>
        <p:nvGraphicFramePr>
          <p:cNvPr id="223" name="Google Shape;223;p9"/>
          <p:cNvGraphicFramePr/>
          <p:nvPr/>
        </p:nvGraphicFramePr>
        <p:xfrm>
          <a:off x="4278086" y="627185"/>
          <a:ext cx="7479759" cy="5283757"/>
        </p:xfrm>
        <a:graphic>
          <a:graphicData uri="http://schemas.openxmlformats.org/drawingml/2006/chart">
            <c:chart r:id="rId4"/>
          </a:graphicData>
        </a:graphic>
      </p:graphicFrame>
      <p:sp>
        <p:nvSpPr>
          <p:cNvPr id="224" name="Google Shape;224;p9"/>
          <p:cNvSpPr txBox="1"/>
          <p:nvPr/>
        </p:nvSpPr>
        <p:spPr>
          <a:xfrm>
            <a:off x="4126579" y="5785877"/>
            <a:ext cx="260079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B050"/>
                </a:solidFill>
                <a:latin typeface="Inter"/>
                <a:ea typeface="Inter"/>
                <a:cs typeface="Inter"/>
                <a:sym typeface="Inter"/>
              </a:rPr>
              <a:t>Early :</a:t>
            </a:r>
            <a:r>
              <a:rPr b="1" lang="en-US" sz="1400">
                <a:solidFill>
                  <a:srgbClr val="FAF9F9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i="1" lang="en-US" sz="1400">
                <a:solidFill>
                  <a:srgbClr val="FAF9F9"/>
                </a:solidFill>
                <a:latin typeface="Inter"/>
                <a:ea typeface="Inter"/>
                <a:cs typeface="Inter"/>
                <a:sym typeface="Inter"/>
              </a:rPr>
              <a:t>1841 – 1950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B050"/>
                </a:solidFill>
                <a:latin typeface="Inter"/>
                <a:ea typeface="Inter"/>
                <a:cs typeface="Inter"/>
                <a:sym typeface="Inter"/>
              </a:rPr>
              <a:t>Mid :</a:t>
            </a:r>
            <a:r>
              <a:rPr b="1" lang="en-US" sz="1400">
                <a:solidFill>
                  <a:srgbClr val="FAF9F9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i="1" lang="en-US" sz="1400">
                <a:solidFill>
                  <a:srgbClr val="FAF9F9"/>
                </a:solidFill>
                <a:latin typeface="Inter"/>
                <a:ea typeface="Inter"/>
                <a:cs typeface="Inter"/>
                <a:sym typeface="Inter"/>
              </a:rPr>
              <a:t>1951 – 1999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B050"/>
                </a:solidFill>
                <a:latin typeface="Inter"/>
                <a:ea typeface="Inter"/>
                <a:cs typeface="Inter"/>
                <a:sym typeface="Inter"/>
              </a:rPr>
              <a:t>Recent :  </a:t>
            </a:r>
            <a:r>
              <a:rPr i="1" lang="en-US" sz="1400">
                <a:solidFill>
                  <a:srgbClr val="FAF9F9"/>
                </a:solidFill>
                <a:latin typeface="Inter"/>
                <a:ea typeface="Inter"/>
                <a:cs typeface="Inter"/>
                <a:sym typeface="Inter"/>
              </a:rPr>
              <a:t>2000 – 2014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B050"/>
                </a:solidFill>
                <a:latin typeface="Inter"/>
                <a:ea typeface="Inter"/>
                <a:cs typeface="Inter"/>
                <a:sym typeface="Inter"/>
              </a:rPr>
              <a:t>Start-up :  </a:t>
            </a:r>
            <a:r>
              <a:rPr i="1" lang="en-US" sz="1400">
                <a:solidFill>
                  <a:srgbClr val="FAF9F9"/>
                </a:solidFill>
                <a:latin typeface="Inter"/>
                <a:ea typeface="Inter"/>
                <a:cs typeface="Inter"/>
                <a:sym typeface="Inter"/>
              </a:rPr>
              <a:t>2015 – Present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2023-04-30T14:50:49Z</dcterms:created>
  <dc:creator>sheetal sharma</dc:creator>
</cp:coreProperties>
</file>